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notesMasterIdLst>
    <p:notesMasterId r:id="rId59"/>
  </p:notesMasterIdLst>
  <p:sldIdLst>
    <p:sldId id="256" r:id="rId2"/>
    <p:sldId id="319" r:id="rId3"/>
    <p:sldId id="289" r:id="rId4"/>
    <p:sldId id="258" r:id="rId5"/>
    <p:sldId id="290" r:id="rId6"/>
    <p:sldId id="259" r:id="rId7"/>
    <p:sldId id="291" r:id="rId8"/>
    <p:sldId id="292" r:id="rId9"/>
    <p:sldId id="293" r:id="rId10"/>
    <p:sldId id="261" r:id="rId11"/>
    <p:sldId id="294" r:id="rId12"/>
    <p:sldId id="322" r:id="rId13"/>
    <p:sldId id="296" r:id="rId14"/>
    <p:sldId id="262" r:id="rId15"/>
    <p:sldId id="297" r:id="rId16"/>
    <p:sldId id="299" r:id="rId17"/>
    <p:sldId id="298" r:id="rId18"/>
    <p:sldId id="263" r:id="rId19"/>
    <p:sldId id="300" r:id="rId20"/>
    <p:sldId id="301" r:id="rId21"/>
    <p:sldId id="302" r:id="rId22"/>
    <p:sldId id="303" r:id="rId23"/>
    <p:sldId id="307" r:id="rId24"/>
    <p:sldId id="304" r:id="rId25"/>
    <p:sldId id="309" r:id="rId26"/>
    <p:sldId id="317" r:id="rId27"/>
    <p:sldId id="305" r:id="rId28"/>
    <p:sldId id="310" r:id="rId29"/>
    <p:sldId id="314" r:id="rId30"/>
    <p:sldId id="316" r:id="rId31"/>
    <p:sldId id="311" r:id="rId32"/>
    <p:sldId id="306" r:id="rId33"/>
    <p:sldId id="265" r:id="rId34"/>
    <p:sldId id="318" r:id="rId35"/>
    <p:sldId id="266" r:id="rId36"/>
    <p:sldId id="267" r:id="rId37"/>
    <p:sldId id="268" r:id="rId38"/>
    <p:sldId id="269" r:id="rId39"/>
    <p:sldId id="270" r:id="rId40"/>
    <p:sldId id="271" r:id="rId41"/>
    <p:sldId id="272" r:id="rId42"/>
    <p:sldId id="273" r:id="rId43"/>
    <p:sldId id="274" r:id="rId44"/>
    <p:sldId id="275" r:id="rId45"/>
    <p:sldId id="276" r:id="rId46"/>
    <p:sldId id="277" r:id="rId47"/>
    <p:sldId id="278" r:id="rId48"/>
    <p:sldId id="279" r:id="rId49"/>
    <p:sldId id="280" r:id="rId50"/>
    <p:sldId id="281" r:id="rId51"/>
    <p:sldId id="282" r:id="rId52"/>
    <p:sldId id="283" r:id="rId53"/>
    <p:sldId id="284" r:id="rId54"/>
    <p:sldId id="285" r:id="rId55"/>
    <p:sldId id="286" r:id="rId56"/>
    <p:sldId id="287" r:id="rId57"/>
    <p:sldId id="288" r:id="rId58"/>
  </p:sldIdLst>
  <p:sldSz cx="9144000" cy="6858000" type="screen4x3"/>
  <p:notesSz cx="6858000" cy="9144000"/>
  <p:custShowLst>
    <p:custShow name="Custom Show 1" id="0">
      <p:sldLst>
        <p:sld r:id="rId34"/>
      </p:sldLst>
    </p:custShow>
  </p:custShowLst>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13F397D-4F3F-4439-AD2E-AEE1B2142383}" type="datetimeFigureOut">
              <a:rPr lang="ar-EG" smtClean="0"/>
              <a:pPr/>
              <a:t>04/11/1439</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D8F36D2-2EE0-4BCD-AC4C-0D633A7E4483}" type="slidenum">
              <a:rPr lang="ar-EG" smtClean="0"/>
              <a:pPr/>
              <a:t>‹#›</a:t>
            </a:fld>
            <a:endParaRPr lang="ar-EG"/>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dirty="0"/>
          </a:p>
        </p:txBody>
      </p:sp>
      <p:sp>
        <p:nvSpPr>
          <p:cNvPr id="4" name="Slide Number Placeholder 3"/>
          <p:cNvSpPr>
            <a:spLocks noGrp="1"/>
          </p:cNvSpPr>
          <p:nvPr>
            <p:ph type="sldNum" sz="quarter" idx="10"/>
          </p:nvPr>
        </p:nvSpPr>
        <p:spPr/>
        <p:txBody>
          <a:bodyPr/>
          <a:lstStyle/>
          <a:p>
            <a:fld id="{D7F1A3C4-6FFC-4375-A106-61409BC4E896}" type="slidenum">
              <a:rPr lang="ar-EG" smtClean="0"/>
              <a:pPr/>
              <a:t>5</a:t>
            </a:fld>
            <a:endParaRPr lang="ar-EG"/>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dirty="0"/>
          </a:p>
        </p:txBody>
      </p:sp>
      <p:sp>
        <p:nvSpPr>
          <p:cNvPr id="4" name="Slide Number Placeholder 3"/>
          <p:cNvSpPr>
            <a:spLocks noGrp="1"/>
          </p:cNvSpPr>
          <p:nvPr>
            <p:ph type="sldNum" sz="quarter" idx="10"/>
          </p:nvPr>
        </p:nvSpPr>
        <p:spPr/>
        <p:txBody>
          <a:bodyPr/>
          <a:lstStyle/>
          <a:p>
            <a:fld id="{D7F1A3C4-6FFC-4375-A106-61409BC4E896}" type="slidenum">
              <a:rPr lang="ar-EG" smtClean="0"/>
              <a:pPr/>
              <a:t>19</a:t>
            </a:fld>
            <a:endParaRPr lang="ar-EG"/>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dirty="0"/>
          </a:p>
        </p:txBody>
      </p:sp>
      <p:sp>
        <p:nvSpPr>
          <p:cNvPr id="4" name="Slide Number Placeholder 3"/>
          <p:cNvSpPr>
            <a:spLocks noGrp="1"/>
          </p:cNvSpPr>
          <p:nvPr>
            <p:ph type="sldNum" sz="quarter" idx="10"/>
          </p:nvPr>
        </p:nvSpPr>
        <p:spPr/>
        <p:txBody>
          <a:bodyPr/>
          <a:lstStyle/>
          <a:p>
            <a:fld id="{D7F1A3C4-6FFC-4375-A106-61409BC4E896}" type="slidenum">
              <a:rPr lang="ar-EG" smtClean="0"/>
              <a:pPr/>
              <a:t>20</a:t>
            </a:fld>
            <a:endParaRPr lang="ar-EG"/>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5D5978C-B7E7-4B5B-B505-4C70D02A9806}" type="datetimeFigureOut">
              <a:rPr lang="ar-EG" smtClean="0"/>
              <a:pPr/>
              <a:t>04/11/1439</a:t>
            </a:fld>
            <a:endParaRPr lang="ar-EG"/>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EG"/>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0513DD9-93BE-4BB3-86D6-8DB5E534A16C}" type="slidenum">
              <a:rPr lang="ar-EG" smtClean="0"/>
              <a:pPr/>
              <a:t>‹#›</a:t>
            </a:fld>
            <a:endParaRPr lang="ar-EG"/>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5D5978C-B7E7-4B5B-B505-4C70D02A9806}" type="datetimeFigureOut">
              <a:rPr lang="ar-EG" smtClean="0"/>
              <a:pPr/>
              <a:t>04/11/1439</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80513DD9-93BE-4BB3-86D6-8DB5E534A16C}" type="slidenum">
              <a:rPr lang="ar-EG" smtClean="0"/>
              <a:pPr/>
              <a:t>‹#›</a:t>
            </a:fld>
            <a:endParaRPr lang="ar-EG"/>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5D5978C-B7E7-4B5B-B505-4C70D02A9806}" type="datetimeFigureOut">
              <a:rPr lang="ar-EG" smtClean="0"/>
              <a:pPr/>
              <a:t>04/11/1439</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80513DD9-93BE-4BB3-86D6-8DB5E534A16C}" type="slidenum">
              <a:rPr lang="ar-EG" smtClean="0"/>
              <a:pPr/>
              <a:t>‹#›</a:t>
            </a:fld>
            <a:endParaRPr lang="ar-EG"/>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5D5978C-B7E7-4B5B-B505-4C70D02A9806}" type="datetimeFigureOut">
              <a:rPr lang="ar-EG" smtClean="0"/>
              <a:pPr/>
              <a:t>04/11/1439</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80513DD9-93BE-4BB3-86D6-8DB5E534A16C}" type="slidenum">
              <a:rPr lang="ar-EG" smtClean="0"/>
              <a:pPr/>
              <a:t>‹#›</a:t>
            </a:fld>
            <a:endParaRPr lang="ar-EG"/>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5D5978C-B7E7-4B5B-B505-4C70D02A9806}" type="datetimeFigureOut">
              <a:rPr lang="ar-EG" smtClean="0"/>
              <a:pPr/>
              <a:t>04/11/1439</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80513DD9-93BE-4BB3-86D6-8DB5E534A16C}" type="slidenum">
              <a:rPr lang="ar-EG" smtClean="0"/>
              <a:pPr/>
              <a:t>‹#›</a:t>
            </a:fld>
            <a:endParaRPr lang="ar-EG"/>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5D5978C-B7E7-4B5B-B505-4C70D02A9806}" type="datetimeFigureOut">
              <a:rPr lang="ar-EG" smtClean="0"/>
              <a:pPr/>
              <a:t>04/11/1439</a:t>
            </a:fld>
            <a:endParaRPr lang="ar-EG"/>
          </a:p>
        </p:txBody>
      </p:sp>
      <p:sp>
        <p:nvSpPr>
          <p:cNvPr id="6" name="Footer Placeholder 5"/>
          <p:cNvSpPr>
            <a:spLocks noGrp="1"/>
          </p:cNvSpPr>
          <p:nvPr>
            <p:ph type="ftr" sz="quarter" idx="11"/>
          </p:nvPr>
        </p:nvSpPr>
        <p:spPr/>
        <p:txBody>
          <a:bodyPr/>
          <a:lstStyle>
            <a:extLst/>
          </a:lstStyle>
          <a:p>
            <a:endParaRPr lang="ar-EG"/>
          </a:p>
        </p:txBody>
      </p:sp>
      <p:sp>
        <p:nvSpPr>
          <p:cNvPr id="7" name="Slide Number Placeholder 6"/>
          <p:cNvSpPr>
            <a:spLocks noGrp="1"/>
          </p:cNvSpPr>
          <p:nvPr>
            <p:ph type="sldNum" sz="quarter" idx="12"/>
          </p:nvPr>
        </p:nvSpPr>
        <p:spPr/>
        <p:txBody>
          <a:bodyPr/>
          <a:lstStyle>
            <a:extLst/>
          </a:lstStyle>
          <a:p>
            <a:fld id="{80513DD9-93BE-4BB3-86D6-8DB5E534A16C}" type="slidenum">
              <a:rPr lang="ar-EG" smtClean="0"/>
              <a:pPr/>
              <a:t>‹#›</a:t>
            </a:fld>
            <a:endParaRPr lang="ar-EG"/>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5D5978C-B7E7-4B5B-B505-4C70D02A9806}" type="datetimeFigureOut">
              <a:rPr lang="ar-EG" smtClean="0"/>
              <a:pPr/>
              <a:t>04/11/1439</a:t>
            </a:fld>
            <a:endParaRPr lang="ar-EG"/>
          </a:p>
        </p:txBody>
      </p:sp>
      <p:sp>
        <p:nvSpPr>
          <p:cNvPr id="8" name="Footer Placeholder 7"/>
          <p:cNvSpPr>
            <a:spLocks noGrp="1"/>
          </p:cNvSpPr>
          <p:nvPr>
            <p:ph type="ftr" sz="quarter" idx="11"/>
          </p:nvPr>
        </p:nvSpPr>
        <p:spPr/>
        <p:txBody>
          <a:bodyPr/>
          <a:lstStyle>
            <a:extLst/>
          </a:lstStyle>
          <a:p>
            <a:endParaRPr lang="ar-EG"/>
          </a:p>
        </p:txBody>
      </p:sp>
      <p:sp>
        <p:nvSpPr>
          <p:cNvPr id="9" name="Slide Number Placeholder 8"/>
          <p:cNvSpPr>
            <a:spLocks noGrp="1"/>
          </p:cNvSpPr>
          <p:nvPr>
            <p:ph type="sldNum" sz="quarter" idx="12"/>
          </p:nvPr>
        </p:nvSpPr>
        <p:spPr/>
        <p:txBody>
          <a:bodyPr/>
          <a:lstStyle>
            <a:extLst/>
          </a:lstStyle>
          <a:p>
            <a:fld id="{80513DD9-93BE-4BB3-86D6-8DB5E534A16C}" type="slidenum">
              <a:rPr lang="ar-EG" smtClean="0"/>
              <a:pPr/>
              <a:t>‹#›</a:t>
            </a:fld>
            <a:endParaRPr lang="ar-EG"/>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5D5978C-B7E7-4B5B-B505-4C70D02A9806}" type="datetimeFigureOut">
              <a:rPr lang="ar-EG" smtClean="0"/>
              <a:pPr/>
              <a:t>04/11/1439</a:t>
            </a:fld>
            <a:endParaRPr lang="ar-EG"/>
          </a:p>
        </p:txBody>
      </p:sp>
      <p:sp>
        <p:nvSpPr>
          <p:cNvPr id="4" name="Footer Placeholder 3"/>
          <p:cNvSpPr>
            <a:spLocks noGrp="1"/>
          </p:cNvSpPr>
          <p:nvPr>
            <p:ph type="ftr" sz="quarter" idx="11"/>
          </p:nvPr>
        </p:nvSpPr>
        <p:spPr/>
        <p:txBody>
          <a:bodyPr/>
          <a:lstStyle>
            <a:extLst/>
          </a:lstStyle>
          <a:p>
            <a:endParaRPr lang="ar-EG"/>
          </a:p>
        </p:txBody>
      </p:sp>
      <p:sp>
        <p:nvSpPr>
          <p:cNvPr id="5" name="Slide Number Placeholder 4"/>
          <p:cNvSpPr>
            <a:spLocks noGrp="1"/>
          </p:cNvSpPr>
          <p:nvPr>
            <p:ph type="sldNum" sz="quarter" idx="12"/>
          </p:nvPr>
        </p:nvSpPr>
        <p:spPr/>
        <p:txBody>
          <a:bodyPr/>
          <a:lstStyle>
            <a:extLst/>
          </a:lstStyle>
          <a:p>
            <a:fld id="{80513DD9-93BE-4BB3-86D6-8DB5E534A16C}" type="slidenum">
              <a:rPr lang="ar-EG" smtClean="0"/>
              <a:pPr/>
              <a:t>‹#›</a:t>
            </a:fld>
            <a:endParaRPr lang="ar-EG"/>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5D5978C-B7E7-4B5B-B505-4C70D02A9806}" type="datetimeFigureOut">
              <a:rPr lang="ar-EG" smtClean="0"/>
              <a:pPr/>
              <a:t>04/11/1439</a:t>
            </a:fld>
            <a:endParaRPr lang="ar-EG"/>
          </a:p>
        </p:txBody>
      </p:sp>
      <p:sp>
        <p:nvSpPr>
          <p:cNvPr id="3" name="Footer Placeholder 2"/>
          <p:cNvSpPr>
            <a:spLocks noGrp="1"/>
          </p:cNvSpPr>
          <p:nvPr>
            <p:ph type="ftr" sz="quarter" idx="11"/>
          </p:nvPr>
        </p:nvSpPr>
        <p:spPr/>
        <p:txBody>
          <a:bodyPr/>
          <a:lstStyle>
            <a:extLst/>
          </a:lstStyle>
          <a:p>
            <a:endParaRPr lang="ar-EG"/>
          </a:p>
        </p:txBody>
      </p:sp>
      <p:sp>
        <p:nvSpPr>
          <p:cNvPr id="4" name="Slide Number Placeholder 3"/>
          <p:cNvSpPr>
            <a:spLocks noGrp="1"/>
          </p:cNvSpPr>
          <p:nvPr>
            <p:ph type="sldNum" sz="quarter" idx="12"/>
          </p:nvPr>
        </p:nvSpPr>
        <p:spPr/>
        <p:txBody>
          <a:bodyPr/>
          <a:lstStyle>
            <a:extLst/>
          </a:lstStyle>
          <a:p>
            <a:fld id="{80513DD9-93BE-4BB3-86D6-8DB5E534A16C}" type="slidenum">
              <a:rPr lang="ar-EG" smtClean="0"/>
              <a:pPr/>
              <a:t>‹#›</a:t>
            </a:fld>
            <a:endParaRPr lang="ar-EG"/>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5D5978C-B7E7-4B5B-B505-4C70D02A9806}" type="datetimeFigureOut">
              <a:rPr lang="ar-EG" smtClean="0"/>
              <a:pPr/>
              <a:t>04/11/1439</a:t>
            </a:fld>
            <a:endParaRPr lang="ar-EG"/>
          </a:p>
        </p:txBody>
      </p:sp>
      <p:sp>
        <p:nvSpPr>
          <p:cNvPr id="6" name="Footer Placeholder 5"/>
          <p:cNvSpPr>
            <a:spLocks noGrp="1"/>
          </p:cNvSpPr>
          <p:nvPr>
            <p:ph type="ftr" sz="quarter" idx="11"/>
          </p:nvPr>
        </p:nvSpPr>
        <p:spPr/>
        <p:txBody>
          <a:bodyPr/>
          <a:lstStyle>
            <a:extLst/>
          </a:lstStyle>
          <a:p>
            <a:endParaRPr lang="ar-EG"/>
          </a:p>
        </p:txBody>
      </p:sp>
      <p:sp>
        <p:nvSpPr>
          <p:cNvPr id="7" name="Slide Number Placeholder 6"/>
          <p:cNvSpPr>
            <a:spLocks noGrp="1"/>
          </p:cNvSpPr>
          <p:nvPr>
            <p:ph type="sldNum" sz="quarter" idx="12"/>
          </p:nvPr>
        </p:nvSpPr>
        <p:spPr/>
        <p:txBody>
          <a:bodyPr/>
          <a:lstStyle>
            <a:extLst/>
          </a:lstStyle>
          <a:p>
            <a:fld id="{80513DD9-93BE-4BB3-86D6-8DB5E534A16C}" type="slidenum">
              <a:rPr lang="ar-EG" smtClean="0"/>
              <a:pPr/>
              <a:t>‹#›</a:t>
            </a:fld>
            <a:endParaRPr lang="ar-EG"/>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5D5978C-B7E7-4B5B-B505-4C70D02A9806}" type="datetimeFigureOut">
              <a:rPr lang="ar-EG" smtClean="0"/>
              <a:pPr/>
              <a:t>04/11/1439</a:t>
            </a:fld>
            <a:endParaRPr lang="ar-EG"/>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EG"/>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0513DD9-93BE-4BB3-86D6-8DB5E534A16C}" type="slidenum">
              <a:rPr lang="ar-EG" smtClean="0"/>
              <a:pPr/>
              <a:t>‹#›</a:t>
            </a:fld>
            <a:endParaRPr lang="ar-EG"/>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5D5978C-B7E7-4B5B-B505-4C70D02A9806}" type="datetimeFigureOut">
              <a:rPr lang="ar-EG" smtClean="0"/>
              <a:pPr/>
              <a:t>04/11/1439</a:t>
            </a:fld>
            <a:endParaRPr lang="ar-EG"/>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EG"/>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0513DD9-93BE-4BB3-86D6-8DB5E534A16C}"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ipe dir="d"/>
  </p:transition>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x.doi.org/10.1159/000453061" TargetMode="External"/><Relationship Id="rId2" Type="http://schemas.openxmlformats.org/officeDocument/2006/relationships/hyperlink" Target="https://www.ncbi.nlm.nih.gov/pmc/articles/PMC5422751/" TargetMode="External"/><Relationship Id="rId1" Type="http://schemas.openxmlformats.org/officeDocument/2006/relationships/slideLayout" Target="../slideLayouts/slideLayout2.xml"/><Relationship Id="rId5" Type="http://schemas.openxmlformats.org/officeDocument/2006/relationships/hyperlink" Target="https://www.ncbi.nlm.nih.gov/pmc/about/copyright/" TargetMode="External"/><Relationship Id="rId4" Type="http://schemas.openxmlformats.org/officeDocument/2006/relationships/hyperlink" Target="https://www.ncbi.nlm.nih.gov/pmc/articles/PMC5422751/table/T1/"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268760"/>
            <a:ext cx="7772400" cy="1470025"/>
          </a:xfrm>
        </p:spPr>
        <p:txBody>
          <a:bodyPr>
            <a:normAutofit fontScale="90000"/>
          </a:bodyPr>
          <a:lstStyle/>
          <a:p>
            <a:pPr algn="ctr"/>
            <a:r>
              <a:rPr lang="en-US" dirty="0" smtClean="0"/>
              <a:t>Hypothyroidism With Pregnancy</a:t>
            </a:r>
            <a:endParaRPr lang="ar-EG" dirty="0"/>
          </a:p>
        </p:txBody>
      </p:sp>
      <p:sp>
        <p:nvSpPr>
          <p:cNvPr id="3" name="Subtitle 2"/>
          <p:cNvSpPr>
            <a:spLocks noGrp="1"/>
          </p:cNvSpPr>
          <p:nvPr>
            <p:ph type="subTitle" idx="1"/>
          </p:nvPr>
        </p:nvSpPr>
        <p:spPr>
          <a:xfrm>
            <a:off x="1331640" y="3068960"/>
            <a:ext cx="6400800" cy="2137792"/>
          </a:xfrm>
        </p:spPr>
        <p:txBody>
          <a:bodyPr>
            <a:normAutofit fontScale="70000" lnSpcReduction="20000"/>
          </a:bodyPr>
          <a:lstStyle/>
          <a:p>
            <a:pPr algn="ctr" rtl="0"/>
            <a:r>
              <a:rPr lang="en-US" sz="3600" b="1" i="1" dirty="0" smtClean="0">
                <a:solidFill>
                  <a:schemeClr val="tx1"/>
                </a:solidFill>
              </a:rPr>
              <a:t>Presented  by  </a:t>
            </a:r>
          </a:p>
          <a:p>
            <a:pPr algn="ctr" rtl="0"/>
            <a:r>
              <a:rPr lang="en-US" sz="3600" b="1" i="1" dirty="0" smtClean="0">
                <a:solidFill>
                  <a:schemeClr val="tx1"/>
                </a:solidFill>
              </a:rPr>
              <a:t>Sara </a:t>
            </a:r>
            <a:r>
              <a:rPr lang="en-US" sz="3600" b="1" i="1" dirty="0" err="1" smtClean="0">
                <a:solidFill>
                  <a:schemeClr val="tx1"/>
                </a:solidFill>
              </a:rPr>
              <a:t>kasem</a:t>
            </a:r>
            <a:r>
              <a:rPr lang="en-US" sz="3600" b="1" i="1" dirty="0" smtClean="0">
                <a:solidFill>
                  <a:schemeClr val="tx1"/>
                </a:solidFill>
              </a:rPr>
              <a:t> </a:t>
            </a:r>
            <a:r>
              <a:rPr lang="en-US" sz="3600" b="1" i="1" dirty="0" err="1" smtClean="0">
                <a:solidFill>
                  <a:schemeClr val="tx1"/>
                </a:solidFill>
              </a:rPr>
              <a:t>Abd</a:t>
            </a:r>
            <a:r>
              <a:rPr lang="en-US" sz="3600" b="1" i="1" dirty="0" smtClean="0">
                <a:solidFill>
                  <a:schemeClr val="tx1"/>
                </a:solidFill>
              </a:rPr>
              <a:t> El </a:t>
            </a:r>
            <a:r>
              <a:rPr lang="en-US" sz="3600" b="1" i="1" dirty="0" err="1" smtClean="0">
                <a:solidFill>
                  <a:schemeClr val="tx1"/>
                </a:solidFill>
              </a:rPr>
              <a:t>Aal</a:t>
            </a:r>
            <a:endParaRPr lang="en-US" sz="3600" b="1" i="1" dirty="0" smtClean="0">
              <a:solidFill>
                <a:schemeClr val="tx1"/>
              </a:solidFill>
            </a:endParaRPr>
          </a:p>
          <a:p>
            <a:pPr rtl="0"/>
            <a:r>
              <a:rPr lang="en-US" sz="3600" b="1" i="1" dirty="0" smtClean="0">
                <a:solidFill>
                  <a:schemeClr val="tx1"/>
                </a:solidFill>
              </a:rPr>
              <a:t>Assistant Lecturer of Internal Medicine</a:t>
            </a:r>
            <a:endParaRPr lang="en-US" sz="3600" dirty="0" smtClean="0">
              <a:solidFill>
                <a:schemeClr val="tx1"/>
              </a:solidFill>
            </a:endParaRPr>
          </a:p>
          <a:p>
            <a:pPr algn="ctr" rtl="0"/>
            <a:r>
              <a:rPr lang="en-US" sz="3600" dirty="0" err="1" smtClean="0">
                <a:solidFill>
                  <a:schemeClr val="tx1"/>
                </a:solidFill>
              </a:rPr>
              <a:t>Sohag</a:t>
            </a:r>
            <a:r>
              <a:rPr lang="en-US" sz="3600" dirty="0" smtClean="0">
                <a:solidFill>
                  <a:schemeClr val="tx1"/>
                </a:solidFill>
              </a:rPr>
              <a:t> Faculty of Medicine </a:t>
            </a:r>
            <a:r>
              <a:rPr lang="ar-SA" sz="3600" dirty="0" smtClean="0">
                <a:solidFill>
                  <a:schemeClr val="tx1"/>
                </a:solidFill>
              </a:rPr>
              <a:t>– </a:t>
            </a:r>
            <a:r>
              <a:rPr lang="en-US" sz="3600" dirty="0" err="1" smtClean="0">
                <a:solidFill>
                  <a:schemeClr val="tx1"/>
                </a:solidFill>
              </a:rPr>
              <a:t>Sohag</a:t>
            </a:r>
            <a:r>
              <a:rPr lang="en-US" sz="3600" dirty="0" smtClean="0">
                <a:solidFill>
                  <a:schemeClr val="tx1"/>
                </a:solidFill>
              </a:rPr>
              <a:t> University</a:t>
            </a:r>
          </a:p>
          <a:p>
            <a:endParaRPr lang="ar-EG" sz="3600" dirty="0" smtClean="0">
              <a:solidFill>
                <a:schemeClr val="tx1"/>
              </a:solidFill>
            </a:endParaRPr>
          </a:p>
          <a:p>
            <a:endParaRPr lang="ar-EG"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rtl="0"/>
            <a:r>
              <a:rPr lang="en-US" sz="2800" dirty="0" smtClean="0"/>
              <a:t>May be the only source of thyroid hormone during early fetal life , and it is important to maintain normal maternal thyroid status for brain maturation of developing fetus</a:t>
            </a:r>
            <a:endParaRPr lang="ar-EG" sz="2800" dirty="0"/>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8720"/>
            <a:ext cx="9144000" cy="5949280"/>
          </a:xfrm>
        </p:spPr>
        <p:txBody>
          <a:bodyPr>
            <a:normAutofit fontScale="25000" lnSpcReduction="20000"/>
          </a:bodyPr>
          <a:lstStyle/>
          <a:p>
            <a:pPr algn="just" rtl="0">
              <a:lnSpc>
                <a:spcPct val="120000"/>
              </a:lnSpc>
              <a:buNone/>
            </a:pPr>
            <a:r>
              <a:rPr lang="en-US" sz="11200" dirty="0" smtClean="0"/>
              <a:t>When possible , population based trimester –specific reference ranges for serum thyroid stimulating hormone (TSH) should be defined through assessment of local population data representative of a healthcare providers practice reference range determinations should only include pregnant women with no known thyroid disease , optimal iodine intake and negative auto antibodies to thyroid </a:t>
            </a:r>
            <a:r>
              <a:rPr lang="en-US" sz="11200" dirty="0" err="1" smtClean="0"/>
              <a:t>peroxidase</a:t>
            </a:r>
            <a:r>
              <a:rPr lang="en-US" sz="11200" dirty="0" smtClean="0"/>
              <a:t> (</a:t>
            </a:r>
            <a:r>
              <a:rPr lang="en-US" sz="11200" dirty="0" err="1" smtClean="0"/>
              <a:t>TPOAb</a:t>
            </a:r>
            <a:r>
              <a:rPr lang="en-US" sz="11200" dirty="0" smtClean="0"/>
              <a:t>) status </a:t>
            </a:r>
            <a:r>
              <a:rPr lang="en-US" sz="11200" dirty="0" smtClean="0">
                <a:solidFill>
                  <a:srgbClr val="FF0000"/>
                </a:solidFill>
              </a:rPr>
              <a:t>(S-M)   </a:t>
            </a:r>
          </a:p>
          <a:p>
            <a:pPr rtl="0"/>
            <a:endParaRPr lang="en-US" sz="3800" dirty="0" smtClean="0"/>
          </a:p>
          <a:p>
            <a:pPr algn="just">
              <a:lnSpc>
                <a:spcPct val="120000"/>
              </a:lnSpc>
            </a:pPr>
            <a:r>
              <a:rPr lang="en-US" sz="4800" b="1" dirty="0" smtClean="0"/>
              <a:t>ATA Releases New Guidelines on Thyroid Disease in Pregnancy</a:t>
            </a:r>
            <a:endParaRPr lang="en-US" sz="4800" dirty="0" smtClean="0"/>
          </a:p>
          <a:p>
            <a:pPr algn="just"/>
            <a:r>
              <a:rPr lang="en-US" sz="4800" dirty="0" smtClean="0"/>
              <a:t>Veronica </a:t>
            </a:r>
            <a:r>
              <a:rPr lang="en-US" sz="4800" dirty="0" err="1" smtClean="0"/>
              <a:t>Hackethal</a:t>
            </a:r>
            <a:r>
              <a:rPr lang="en-US" sz="4800" dirty="0" smtClean="0"/>
              <a:t>, MD</a:t>
            </a:r>
          </a:p>
          <a:p>
            <a:pPr algn="just"/>
            <a:r>
              <a:rPr lang="en-US" sz="4800" dirty="0" smtClean="0"/>
              <a:t>January 12, 2017</a:t>
            </a:r>
          </a:p>
          <a:p>
            <a:pPr algn="just">
              <a:buNone/>
            </a:pPr>
            <a:endParaRPr lang="ar-EG" sz="7200" dirty="0"/>
          </a:p>
        </p:txBody>
      </p:sp>
      <p:sp>
        <p:nvSpPr>
          <p:cNvPr id="2" name="Title 1"/>
          <p:cNvSpPr>
            <a:spLocks noGrp="1"/>
          </p:cNvSpPr>
          <p:nvPr>
            <p:ph type="title"/>
          </p:nvPr>
        </p:nvSpPr>
        <p:spPr>
          <a:xfrm>
            <a:off x="539552" y="0"/>
            <a:ext cx="8229600" cy="1143000"/>
          </a:xfrm>
        </p:spPr>
        <p:txBody>
          <a:bodyPr>
            <a:normAutofit/>
          </a:bodyPr>
          <a:lstStyle/>
          <a:p>
            <a:r>
              <a:rPr lang="en-US" sz="3200" dirty="0" smtClean="0">
                <a:solidFill>
                  <a:srgbClr val="C00000"/>
                </a:solidFill>
              </a:rPr>
              <a:t>Thyroid function testing and pre</a:t>
            </a:r>
            <a:r>
              <a:rPr lang="en-US" sz="3600" dirty="0" smtClean="0">
                <a:solidFill>
                  <a:srgbClr val="C00000"/>
                </a:solidFill>
              </a:rPr>
              <a:t>gnancy </a:t>
            </a:r>
            <a:endParaRPr lang="ar-EG" sz="3600" dirty="0">
              <a:solidFill>
                <a:srgbClr val="C00000"/>
              </a:solidFill>
            </a:endParaRPr>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260648"/>
            <a:ext cx="8229600" cy="5904656"/>
          </a:xfrm>
        </p:spPr>
        <p:txBody>
          <a:bodyPr>
            <a:normAutofit/>
          </a:bodyPr>
          <a:lstStyle/>
          <a:p>
            <a:pPr algn="l" rtl="0">
              <a:buNone/>
            </a:pPr>
            <a:endParaRPr lang="en-US" b="1" dirty="0" smtClean="0"/>
          </a:p>
          <a:p>
            <a:endParaRPr lang="en-US" dirty="0" smtClean="0"/>
          </a:p>
          <a:p>
            <a:endParaRPr lang="en-US" dirty="0" smtClean="0"/>
          </a:p>
          <a:p>
            <a:endParaRPr lang="en-US" dirty="0" smtClean="0"/>
          </a:p>
          <a:p>
            <a:endParaRPr lang="en-US" dirty="0" smtClean="0"/>
          </a:p>
        </p:txBody>
      </p:sp>
      <p:graphicFrame>
        <p:nvGraphicFramePr>
          <p:cNvPr id="5" name="Content Placeholder 3"/>
          <p:cNvGraphicFramePr>
            <a:graphicFrameLocks/>
          </p:cNvGraphicFramePr>
          <p:nvPr/>
        </p:nvGraphicFramePr>
        <p:xfrm>
          <a:off x="0" y="1988840"/>
          <a:ext cx="9144000" cy="2847816"/>
        </p:xfrm>
        <a:graphic>
          <a:graphicData uri="http://schemas.openxmlformats.org/drawingml/2006/table">
            <a:tbl>
              <a:tblPr rtl="1" firstRow="1" bandRow="1">
                <a:tableStyleId>{5C22544A-7EE6-4342-B048-85BDC9FD1C3A}</a:tableStyleId>
              </a:tblPr>
              <a:tblGrid>
                <a:gridCol w="2059838"/>
                <a:gridCol w="2635281"/>
                <a:gridCol w="2635745"/>
                <a:gridCol w="1813136"/>
              </a:tblGrid>
              <a:tr h="653256">
                <a:tc>
                  <a:txBody>
                    <a:bodyPr/>
                    <a:lstStyle/>
                    <a:p>
                      <a:pPr rtl="1"/>
                      <a:r>
                        <a:rPr lang="en-US" dirty="0" smtClean="0"/>
                        <a:t>3</a:t>
                      </a:r>
                      <a:r>
                        <a:rPr lang="en-US" baseline="30000" dirty="0" smtClean="0"/>
                        <a:t>rd</a:t>
                      </a:r>
                      <a:r>
                        <a:rPr lang="en-US" dirty="0" smtClean="0"/>
                        <a:t> trimester (n=172)</a:t>
                      </a:r>
                      <a:endParaRPr lang="ar-EG" dirty="0"/>
                    </a:p>
                  </a:txBody>
                  <a:tcPr/>
                </a:tc>
                <a:tc>
                  <a:txBody>
                    <a:bodyPr/>
                    <a:lstStyle/>
                    <a:p>
                      <a:pPr rtl="1"/>
                      <a:r>
                        <a:rPr lang="en-US" dirty="0" smtClean="0"/>
                        <a:t>2</a:t>
                      </a:r>
                      <a:r>
                        <a:rPr lang="en-US" baseline="30000" dirty="0" smtClean="0"/>
                        <a:t>nd</a:t>
                      </a:r>
                      <a:r>
                        <a:rPr lang="en-US" dirty="0" smtClean="0"/>
                        <a:t> trimester (n=172)</a:t>
                      </a:r>
                      <a:endParaRPr lang="ar-EG" dirty="0"/>
                    </a:p>
                  </a:txBody>
                  <a:tcPr/>
                </a:tc>
                <a:tc>
                  <a:txBody>
                    <a:bodyPr/>
                    <a:lstStyle/>
                    <a:p>
                      <a:pPr rtl="1"/>
                      <a:r>
                        <a:rPr lang="en-US" dirty="0" smtClean="0"/>
                        <a:t>1</a:t>
                      </a:r>
                      <a:r>
                        <a:rPr lang="en-US" baseline="30000" dirty="0" smtClean="0"/>
                        <a:t>st</a:t>
                      </a:r>
                      <a:r>
                        <a:rPr lang="en-US" dirty="0" smtClean="0"/>
                        <a:t> trimester (n=172)</a:t>
                      </a:r>
                      <a:endParaRPr lang="ar-EG" dirty="0"/>
                    </a:p>
                  </a:txBody>
                  <a:tcPr/>
                </a:tc>
                <a:tc>
                  <a:txBody>
                    <a:bodyPr/>
                    <a:lstStyle/>
                    <a:p>
                      <a:pPr rtl="1"/>
                      <a:endParaRPr lang="ar-EG" dirty="0"/>
                    </a:p>
                  </a:txBody>
                  <a:tcPr/>
                </a:tc>
              </a:tr>
              <a:tr h="370840">
                <a:tc>
                  <a:txBody>
                    <a:bodyPr/>
                    <a:lstStyle/>
                    <a:p>
                      <a:pPr algn="l" rtl="0"/>
                      <a:r>
                        <a:rPr lang="en-US" dirty="0" smtClean="0"/>
                        <a:t>0.11(0.03-0.11)</a:t>
                      </a:r>
                    </a:p>
                    <a:p>
                      <a:pPr algn="l" rtl="0"/>
                      <a:r>
                        <a:rPr lang="en-US" dirty="0" smtClean="0"/>
                        <a:t>3.53(2.94-3.94)</a:t>
                      </a:r>
                      <a:endParaRPr lang="ar-EG" dirty="0"/>
                    </a:p>
                  </a:txBody>
                  <a:tcPr/>
                </a:tc>
                <a:tc>
                  <a:txBody>
                    <a:bodyPr/>
                    <a:lstStyle/>
                    <a:p>
                      <a:pPr algn="l" rtl="0"/>
                      <a:r>
                        <a:rPr lang="en-US" dirty="0" smtClean="0"/>
                        <a:t>0.05(0.01-0.11)</a:t>
                      </a:r>
                    </a:p>
                    <a:p>
                      <a:pPr algn="l" rtl="0"/>
                      <a:r>
                        <a:rPr lang="en-US" dirty="0" smtClean="0"/>
                        <a:t>3.44(3.05-3.77)</a:t>
                      </a:r>
                      <a:endParaRPr lang="ar-EG" dirty="0"/>
                    </a:p>
                  </a:txBody>
                  <a:tcPr/>
                </a:tc>
                <a:tc>
                  <a:txBody>
                    <a:bodyPr/>
                    <a:lstStyle/>
                    <a:p>
                      <a:pPr algn="l" rtl="0"/>
                      <a:r>
                        <a:rPr lang="en-US" dirty="0" smtClean="0"/>
                        <a:t>0.09(0.008-0.010</a:t>
                      </a:r>
                      <a:r>
                        <a:rPr lang="en-US" dirty="0" smtClean="0"/>
                        <a:t>)</a:t>
                      </a:r>
                    </a:p>
                    <a:p>
                      <a:pPr algn="l" rtl="0"/>
                      <a:r>
                        <a:rPr lang="en-US" dirty="0" smtClean="0"/>
                        <a:t>3.18(2.96-3.83)</a:t>
                      </a:r>
                      <a:endParaRPr lang="ar-EG" dirty="0"/>
                    </a:p>
                  </a:txBody>
                  <a:tcPr/>
                </a:tc>
                <a:tc>
                  <a:txBody>
                    <a:bodyPr/>
                    <a:lstStyle/>
                    <a:p>
                      <a:pPr rtl="1"/>
                      <a:r>
                        <a:rPr lang="en-US" dirty="0" smtClean="0"/>
                        <a:t>TSH </a:t>
                      </a:r>
                      <a:r>
                        <a:rPr lang="en-US" dirty="0" err="1" smtClean="0"/>
                        <a:t>mIU</a:t>
                      </a:r>
                      <a:r>
                        <a:rPr lang="en-US" dirty="0" smtClean="0"/>
                        <a:t>/L</a:t>
                      </a:r>
                      <a:endParaRPr lang="ar-EG" dirty="0"/>
                    </a:p>
                  </a:txBody>
                  <a:tcPr/>
                </a:tc>
              </a:tr>
              <a:tr h="370840">
                <a:tc>
                  <a:txBody>
                    <a:bodyPr/>
                    <a:lstStyle/>
                    <a:p>
                      <a:pPr algn="l" rtl="0"/>
                      <a:r>
                        <a:rPr lang="en-US" dirty="0" smtClean="0"/>
                        <a:t>3.10(2.92-3.26)</a:t>
                      </a:r>
                    </a:p>
                    <a:p>
                      <a:pPr algn="l" rtl="0"/>
                      <a:r>
                        <a:rPr lang="en-US" dirty="0" smtClean="0"/>
                        <a:t>5.37(5.04-5.55)</a:t>
                      </a:r>
                      <a:endParaRPr lang="ar-EG" dirty="0"/>
                    </a:p>
                  </a:txBody>
                  <a:tcPr/>
                </a:tc>
                <a:tc>
                  <a:txBody>
                    <a:bodyPr/>
                    <a:lstStyle/>
                    <a:p>
                      <a:pPr algn="l" rtl="0"/>
                      <a:r>
                        <a:rPr lang="en-US" dirty="0" smtClean="0"/>
                        <a:t>3.29(3.16-3.41)</a:t>
                      </a:r>
                    </a:p>
                    <a:p>
                      <a:pPr algn="l" rtl="0"/>
                      <a:r>
                        <a:rPr lang="en-US" dirty="0" smtClean="0"/>
                        <a:t>5.45(5.20-5.64)</a:t>
                      </a:r>
                      <a:endParaRPr lang="ar-EG" dirty="0"/>
                    </a:p>
                  </a:txBody>
                  <a:tcPr/>
                </a:tc>
                <a:tc>
                  <a:txBody>
                    <a:bodyPr/>
                    <a:lstStyle/>
                    <a:p>
                      <a:pPr algn="l" rtl="0"/>
                      <a:r>
                        <a:rPr lang="en-US" dirty="0" smtClean="0"/>
                        <a:t>3.63(3.43-3.71)</a:t>
                      </a:r>
                    </a:p>
                    <a:p>
                      <a:pPr algn="l" rtl="0"/>
                      <a:r>
                        <a:rPr lang="en-US" dirty="0" smtClean="0"/>
                        <a:t>6.55(6.23-6.84)</a:t>
                      </a:r>
                    </a:p>
                  </a:txBody>
                  <a:tcPr/>
                </a:tc>
                <a:tc>
                  <a:txBody>
                    <a:bodyPr/>
                    <a:lstStyle/>
                    <a:p>
                      <a:pPr rtl="1"/>
                      <a:r>
                        <a:rPr lang="en-US" dirty="0" smtClean="0"/>
                        <a:t>Ft3,pmol/L </a:t>
                      </a:r>
                      <a:endParaRPr lang="ar-EG" dirty="0"/>
                    </a:p>
                  </a:txBody>
                  <a:tcPr/>
                </a:tc>
              </a:tr>
              <a:tr h="370840">
                <a:tc>
                  <a:txBody>
                    <a:bodyPr/>
                    <a:lstStyle/>
                    <a:p>
                      <a:pPr algn="l" rtl="0"/>
                      <a:r>
                        <a:rPr lang="en-US" dirty="0" smtClean="0"/>
                        <a:t>8.69(8.63-9.62)</a:t>
                      </a:r>
                    </a:p>
                    <a:p>
                      <a:pPr algn="l" rtl="0"/>
                      <a:r>
                        <a:rPr lang="en-US" dirty="0" smtClean="0"/>
                        <a:t>17.23(16.20-18.32)</a:t>
                      </a:r>
                      <a:endParaRPr lang="ar-EG" dirty="0"/>
                    </a:p>
                  </a:txBody>
                  <a:tcPr/>
                </a:tc>
                <a:tc>
                  <a:txBody>
                    <a:bodyPr/>
                    <a:lstStyle/>
                    <a:p>
                      <a:pPr algn="l" rtl="0"/>
                      <a:r>
                        <a:rPr lang="en-US" dirty="0" smtClean="0"/>
                        <a:t>10.46(10.34-10.67)</a:t>
                      </a:r>
                    </a:p>
                    <a:p>
                      <a:pPr algn="l" rtl="0"/>
                      <a:r>
                        <a:rPr lang="en-US" dirty="0" smtClean="0"/>
                        <a:t>16.76(16.03-17.20)</a:t>
                      </a:r>
                      <a:endParaRPr lang="ar-EG" dirty="0"/>
                    </a:p>
                  </a:txBody>
                  <a:tcPr/>
                </a:tc>
                <a:tc>
                  <a:txBody>
                    <a:bodyPr/>
                    <a:lstStyle/>
                    <a:p>
                      <a:pPr algn="l" rtl="0"/>
                      <a:r>
                        <a:rPr lang="en-US" dirty="0" smtClean="0"/>
                        <a:t>11.99(11.52-12.15)</a:t>
                      </a:r>
                    </a:p>
                    <a:p>
                      <a:pPr algn="l" rtl="0"/>
                      <a:r>
                        <a:rPr lang="en-US" dirty="0" smtClean="0"/>
                        <a:t>21.89(20.84-23.92)</a:t>
                      </a:r>
                      <a:endParaRPr lang="ar-EG" dirty="0"/>
                    </a:p>
                  </a:txBody>
                  <a:tcPr/>
                </a:tc>
                <a:tc>
                  <a:txBody>
                    <a:bodyPr/>
                    <a:lstStyle/>
                    <a:p>
                      <a:pPr rtl="1"/>
                      <a:r>
                        <a:rPr lang="en-US" dirty="0" smtClean="0"/>
                        <a:t>Ft4 , </a:t>
                      </a:r>
                      <a:r>
                        <a:rPr lang="en-US" dirty="0" err="1" smtClean="0"/>
                        <a:t>pmol</a:t>
                      </a:r>
                      <a:r>
                        <a:rPr lang="en-US" dirty="0" smtClean="0"/>
                        <a:t>/L</a:t>
                      </a:r>
                      <a:endParaRPr lang="ar-EG" dirty="0"/>
                    </a:p>
                  </a:txBody>
                  <a:tcPr/>
                </a:tc>
              </a:tr>
            </a:tbl>
          </a:graphicData>
        </a:graphic>
      </p:graphicFrame>
      <p:sp>
        <p:nvSpPr>
          <p:cNvPr id="8" name="Rectangle 7"/>
          <p:cNvSpPr/>
          <p:nvPr/>
        </p:nvSpPr>
        <p:spPr>
          <a:xfrm>
            <a:off x="0" y="0"/>
            <a:ext cx="9144000" cy="1938992"/>
          </a:xfrm>
          <a:prstGeom prst="rect">
            <a:avLst/>
          </a:prstGeom>
        </p:spPr>
        <p:txBody>
          <a:bodyPr wrap="square">
            <a:spAutoFit/>
          </a:bodyPr>
          <a:lstStyle/>
          <a:p>
            <a:pPr algn="just" rtl="0"/>
            <a:r>
              <a:rPr lang="en-US" sz="2400" dirty="0" smtClean="0"/>
              <a:t>Results of TSH, fT</a:t>
            </a:r>
            <a:r>
              <a:rPr lang="en-US" sz="2400" baseline="-25000" dirty="0" smtClean="0"/>
              <a:t>3</a:t>
            </a:r>
            <a:r>
              <a:rPr lang="en-US" sz="2400" dirty="0" smtClean="0"/>
              <a:t>, and fT</a:t>
            </a:r>
            <a:r>
              <a:rPr lang="en-US" sz="2400" baseline="-25000" dirty="0" smtClean="0"/>
              <a:t>4</a:t>
            </a:r>
            <a:r>
              <a:rPr lang="en-US" sz="2400" dirty="0" smtClean="0"/>
              <a:t> in the study group in consecutive trimesters of pregnancy</a:t>
            </a:r>
          </a:p>
          <a:p>
            <a:pPr algn="just" rtl="0"/>
            <a:r>
              <a:rPr lang="en-US" sz="2400" dirty="0" smtClean="0"/>
              <a:t>Lower and upper limits of the reference intervals (2.5 and 97.5 percentiles) are provided with 90% confidence intervals.</a:t>
            </a:r>
          </a:p>
        </p:txBody>
      </p:sp>
      <p:sp>
        <p:nvSpPr>
          <p:cNvPr id="9" name="Rectangle 8"/>
          <p:cNvSpPr/>
          <p:nvPr/>
        </p:nvSpPr>
        <p:spPr>
          <a:xfrm>
            <a:off x="3347864" y="4941168"/>
            <a:ext cx="5220072" cy="1477328"/>
          </a:xfrm>
          <a:prstGeom prst="rect">
            <a:avLst/>
          </a:prstGeom>
        </p:spPr>
        <p:txBody>
          <a:bodyPr wrap="square">
            <a:spAutoFit/>
          </a:bodyPr>
          <a:lstStyle/>
          <a:p>
            <a:pPr algn="just" rtl="0"/>
            <a:r>
              <a:rPr lang="en-US" b="1" dirty="0" smtClean="0"/>
              <a:t>PMC full </a:t>
            </a:r>
            <a:r>
              <a:rPr lang="en-US" b="1" dirty="0" err="1" smtClean="0"/>
              <a:t>text:</a:t>
            </a:r>
            <a:r>
              <a:rPr lang="en-US" dirty="0" err="1" smtClean="0">
                <a:hlinkClick r:id="rId2"/>
              </a:rPr>
              <a:t>Eur</a:t>
            </a:r>
            <a:r>
              <a:rPr lang="en-US" dirty="0" smtClean="0">
                <a:hlinkClick r:id="rId2"/>
              </a:rPr>
              <a:t> Thyroid J. 2017 Apr; 6(2): 82–88.</a:t>
            </a:r>
            <a:r>
              <a:rPr lang="en-US" dirty="0" smtClean="0"/>
              <a:t>Published online 2017 Feb 3. </a:t>
            </a:r>
            <a:r>
              <a:rPr lang="en-US" dirty="0" err="1" smtClean="0"/>
              <a:t>doi</a:t>
            </a:r>
            <a:r>
              <a:rPr lang="en-US" dirty="0" smtClean="0"/>
              <a:t>:  </a:t>
            </a:r>
            <a:r>
              <a:rPr lang="en-US" dirty="0" smtClean="0">
                <a:hlinkClick r:id="rId3"/>
              </a:rPr>
              <a:t>10.1159/000453061</a:t>
            </a:r>
            <a:endParaRPr lang="en-US" dirty="0" smtClean="0"/>
          </a:p>
          <a:p>
            <a:pPr algn="just" rtl="0"/>
            <a:r>
              <a:rPr lang="en-US" dirty="0" smtClean="0">
                <a:hlinkClick r:id="rId4"/>
              </a:rPr>
              <a:t>Copyright/License ►</a:t>
            </a:r>
            <a:r>
              <a:rPr lang="en-US" dirty="0" smtClean="0">
                <a:hlinkClick r:id="rId5"/>
              </a:rPr>
              <a:t>Request permission to reuse</a:t>
            </a:r>
            <a:endParaRPr lang="en-US" dirty="0" smtClean="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92696"/>
            <a:ext cx="9144000" cy="6165304"/>
          </a:xfrm>
        </p:spPr>
        <p:txBody>
          <a:bodyPr>
            <a:normAutofit/>
          </a:bodyPr>
          <a:lstStyle/>
          <a:p>
            <a:pPr algn="l" rtl="0"/>
            <a:r>
              <a:rPr lang="en-US" sz="2800" dirty="0" err="1" smtClean="0"/>
              <a:t>Antithyroid</a:t>
            </a:r>
            <a:r>
              <a:rPr lang="en-US" sz="2800" dirty="0" smtClean="0"/>
              <a:t> antibody studies are used to evaluate for autoimmune thyroid problems.</a:t>
            </a:r>
          </a:p>
          <a:p>
            <a:pPr algn="l" rtl="0"/>
            <a:endParaRPr lang="en-US" sz="2800" dirty="0" smtClean="0"/>
          </a:p>
          <a:p>
            <a:pPr algn="l" rtl="0"/>
            <a:r>
              <a:rPr lang="en-US" sz="2800" dirty="0" smtClean="0"/>
              <a:t>Antibodies directed against 3 major thyroid antigens are as follows:</a:t>
            </a:r>
          </a:p>
          <a:p>
            <a:pPr algn="l" rtl="0"/>
            <a:endParaRPr lang="en-US" sz="2800" dirty="0" smtClean="0"/>
          </a:p>
          <a:p>
            <a:pPr algn="l" rtl="0"/>
            <a:r>
              <a:rPr lang="en-US" sz="2800" dirty="0" err="1" smtClean="0"/>
              <a:t>Thyroglobulin</a:t>
            </a:r>
            <a:r>
              <a:rPr lang="en-US" sz="2800" dirty="0" smtClean="0"/>
              <a:t>: </a:t>
            </a:r>
            <a:r>
              <a:rPr lang="en-US" sz="2800" dirty="0" err="1" smtClean="0"/>
              <a:t>Antithyroglobulin</a:t>
            </a:r>
            <a:r>
              <a:rPr lang="en-US" sz="2800" dirty="0" smtClean="0"/>
              <a:t> antibody (</a:t>
            </a:r>
            <a:r>
              <a:rPr lang="en-US" sz="2800" dirty="0" err="1" smtClean="0"/>
              <a:t>TgAb</a:t>
            </a:r>
            <a:r>
              <a:rPr lang="en-US" sz="2800" dirty="0" smtClean="0"/>
              <a:t>)</a:t>
            </a:r>
          </a:p>
          <a:p>
            <a:pPr algn="l" rtl="0"/>
            <a:endParaRPr lang="en-US" sz="2800" dirty="0" smtClean="0"/>
          </a:p>
          <a:p>
            <a:pPr algn="l" rtl="0"/>
            <a:r>
              <a:rPr lang="en-US" sz="2800" dirty="0" smtClean="0"/>
              <a:t>Thyroid </a:t>
            </a:r>
            <a:r>
              <a:rPr lang="en-US" sz="2800" dirty="0" err="1" smtClean="0"/>
              <a:t>peroxidase</a:t>
            </a:r>
            <a:r>
              <a:rPr lang="en-US" sz="2800" dirty="0" smtClean="0"/>
              <a:t> (</a:t>
            </a:r>
            <a:r>
              <a:rPr lang="en-US" sz="2800" dirty="0" err="1" smtClean="0"/>
              <a:t>microsomal</a:t>
            </a:r>
            <a:r>
              <a:rPr lang="en-US" sz="2800" dirty="0" smtClean="0"/>
              <a:t> antigen): </a:t>
            </a:r>
            <a:r>
              <a:rPr lang="en-US" sz="2800" dirty="0" err="1" smtClean="0"/>
              <a:t>Antithyroid</a:t>
            </a:r>
            <a:r>
              <a:rPr lang="en-US" sz="2800" dirty="0" smtClean="0"/>
              <a:t> </a:t>
            </a:r>
            <a:r>
              <a:rPr lang="en-US" sz="2800" dirty="0" err="1" smtClean="0"/>
              <a:t>peroxidase</a:t>
            </a:r>
            <a:r>
              <a:rPr lang="en-US" sz="2800" dirty="0" smtClean="0"/>
              <a:t> antibody (</a:t>
            </a:r>
            <a:r>
              <a:rPr lang="en-US" sz="2800" dirty="0" err="1" smtClean="0"/>
              <a:t>TPOAb</a:t>
            </a:r>
            <a:r>
              <a:rPr lang="en-US" sz="2800" dirty="0" smtClean="0"/>
              <a:t>)</a:t>
            </a:r>
          </a:p>
          <a:p>
            <a:pPr algn="l" rtl="0"/>
            <a:endParaRPr lang="en-US" sz="3000" dirty="0" smtClean="0"/>
          </a:p>
          <a:p>
            <a:pPr algn="l" rtl="0"/>
            <a:endParaRPr lang="ar-EG" dirty="0"/>
          </a:p>
        </p:txBody>
      </p:sp>
      <p:sp>
        <p:nvSpPr>
          <p:cNvPr id="3" name="Title 2"/>
          <p:cNvSpPr>
            <a:spLocks noGrp="1"/>
          </p:cNvSpPr>
          <p:nvPr>
            <p:ph type="title"/>
          </p:nvPr>
        </p:nvSpPr>
        <p:spPr>
          <a:xfrm>
            <a:off x="539552" y="-171400"/>
            <a:ext cx="8229600" cy="1143000"/>
          </a:xfrm>
        </p:spPr>
        <p:txBody>
          <a:bodyPr>
            <a:normAutofit/>
          </a:bodyPr>
          <a:lstStyle/>
          <a:p>
            <a:r>
              <a:rPr lang="en-US" sz="3600" dirty="0" smtClean="0">
                <a:solidFill>
                  <a:srgbClr val="C00000"/>
                </a:solidFill>
              </a:rPr>
              <a:t>Thyroid auto antibodies </a:t>
            </a:r>
            <a:endParaRPr lang="ar-EG" sz="3600" dirty="0">
              <a:solidFill>
                <a:srgbClr val="C00000"/>
              </a:solidFill>
            </a:endParaRP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rtl="0"/>
            <a:r>
              <a:rPr lang="en-US" sz="2800" dirty="0" smtClean="0"/>
              <a:t>TSH receptor: Anti-TSH receptor antibody </a:t>
            </a:r>
          </a:p>
          <a:p>
            <a:pPr algn="l" rtl="0"/>
            <a:endParaRPr lang="en-US" sz="2800" dirty="0" smtClean="0"/>
          </a:p>
          <a:p>
            <a:pPr algn="l" rtl="0"/>
            <a:r>
              <a:rPr lang="en-US" sz="2800" dirty="0" smtClean="0"/>
              <a:t>Anti-TPO or anti-</a:t>
            </a:r>
            <a:r>
              <a:rPr lang="en-US" sz="2800" dirty="0" err="1" smtClean="0"/>
              <a:t>Tg</a:t>
            </a:r>
            <a:r>
              <a:rPr lang="en-US" sz="2800" dirty="0" smtClean="0"/>
              <a:t> thyroid </a:t>
            </a:r>
            <a:r>
              <a:rPr lang="en-US" sz="2800" dirty="0" err="1" smtClean="0"/>
              <a:t>autoantibodies</a:t>
            </a:r>
            <a:r>
              <a:rPr lang="en-US" sz="2800" dirty="0" smtClean="0"/>
              <a:t> are present in 2% to 17% of unselected pregnant women</a:t>
            </a:r>
          </a:p>
          <a:p>
            <a:pPr algn="l" rtl="0"/>
            <a:endParaRPr lang="en-US" sz="1600" dirty="0" smtClean="0"/>
          </a:p>
          <a:p>
            <a:pPr algn="l" rtl="0"/>
            <a:endParaRPr lang="en-US" sz="1600" dirty="0" smtClean="0"/>
          </a:p>
          <a:p>
            <a:pPr algn="l" rtl="0"/>
            <a:endParaRPr lang="en-US" sz="1600" dirty="0" smtClean="0"/>
          </a:p>
          <a:p>
            <a:pPr algn="l" rtl="0"/>
            <a:endParaRPr lang="en-US" sz="1600" dirty="0" smtClean="0"/>
          </a:p>
          <a:p>
            <a:pPr algn="l" rtl="0"/>
            <a:r>
              <a:rPr lang="en-US" sz="1600" dirty="0" err="1" smtClean="0"/>
              <a:t>ShiX</a:t>
            </a:r>
            <a:r>
              <a:rPr lang="en-US" sz="1600" dirty="0" smtClean="0"/>
              <a:t>, </a:t>
            </a:r>
            <a:r>
              <a:rPr lang="en-US" sz="1600" dirty="0" err="1" smtClean="0"/>
              <a:t>HanC</a:t>
            </a:r>
            <a:r>
              <a:rPr lang="en-US" sz="1600" dirty="0" smtClean="0"/>
              <a:t>, </a:t>
            </a:r>
            <a:r>
              <a:rPr lang="en-US" sz="1600" dirty="0" err="1" smtClean="0"/>
              <a:t>LiC</a:t>
            </a:r>
            <a:r>
              <a:rPr lang="en-US" sz="1600" dirty="0" smtClean="0"/>
              <a:t>, </a:t>
            </a:r>
            <a:r>
              <a:rPr lang="en-US" sz="1600" dirty="0" err="1" smtClean="0"/>
              <a:t>MaoJ</a:t>
            </a:r>
            <a:r>
              <a:rPr lang="en-US" sz="1600" dirty="0" smtClean="0"/>
              <a:t>, 2015 Optimal and safe upper limits of iodine intake for early pregnancy in iodine-sufficient regions: a cross-sectional study of 7,190 pregnant women in China. J </a:t>
            </a:r>
            <a:r>
              <a:rPr lang="en-US" sz="1600" dirty="0" err="1" smtClean="0"/>
              <a:t>Clin</a:t>
            </a:r>
            <a:r>
              <a:rPr lang="en-US" sz="1600" dirty="0" smtClean="0"/>
              <a:t> </a:t>
            </a:r>
            <a:r>
              <a:rPr lang="en-US" sz="1600" dirty="0" err="1" smtClean="0"/>
              <a:t>Endocrinol</a:t>
            </a:r>
            <a:r>
              <a:rPr lang="en-US" sz="1600" dirty="0" smtClean="0"/>
              <a:t> </a:t>
            </a:r>
            <a:r>
              <a:rPr lang="en-US" sz="1600" dirty="0" err="1" smtClean="0"/>
              <a:t>Metab</a:t>
            </a:r>
            <a:r>
              <a:rPr lang="en-US" sz="1600" dirty="0" smtClean="0"/>
              <a:t> 100</a:t>
            </a:r>
            <a:r>
              <a:rPr lang="en-US" sz="1600" b="1" dirty="0" smtClean="0"/>
              <a:t>:</a:t>
            </a:r>
            <a:r>
              <a:rPr lang="en-US" sz="1600" dirty="0" smtClean="0"/>
              <a:t>1630–1638</a:t>
            </a:r>
          </a:p>
          <a:p>
            <a:pPr algn="l" rtl="0"/>
            <a:endParaRPr lang="ar-EG" dirty="0"/>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1124744"/>
            <a:ext cx="9144000" cy="5472608"/>
          </a:xfrm>
        </p:spPr>
        <p:txBody>
          <a:bodyPr>
            <a:normAutofit/>
          </a:bodyPr>
          <a:lstStyle/>
          <a:p>
            <a:pPr algn="just" rtl="0">
              <a:lnSpc>
                <a:spcPct val="120000"/>
              </a:lnSpc>
            </a:pPr>
            <a:endParaRPr lang="en-US" sz="2800" dirty="0" smtClean="0"/>
          </a:p>
          <a:p>
            <a:pPr algn="just" rtl="0">
              <a:lnSpc>
                <a:spcPct val="120000"/>
              </a:lnSpc>
            </a:pPr>
            <a:r>
              <a:rPr lang="en-US" sz="2800" dirty="0" smtClean="0"/>
              <a:t>All pregnant women should be verbally screened at the initial prenatal visit for any history of thyroid dysfunction ,and prior or current use of either thyroid hormone ( LT4) or </a:t>
            </a:r>
            <a:r>
              <a:rPr lang="en-US" sz="2800" dirty="0" err="1" smtClean="0"/>
              <a:t>antithyroid</a:t>
            </a:r>
            <a:r>
              <a:rPr lang="en-US" sz="2800" dirty="0" smtClean="0"/>
              <a:t> medications(</a:t>
            </a:r>
            <a:r>
              <a:rPr lang="en-US" sz="2800" dirty="0" err="1" smtClean="0"/>
              <a:t>methimazole</a:t>
            </a:r>
            <a:r>
              <a:rPr lang="en-US" sz="2800" dirty="0" smtClean="0"/>
              <a:t>(MMI) ,</a:t>
            </a:r>
            <a:r>
              <a:rPr lang="en-US" sz="2800" dirty="0" err="1" smtClean="0"/>
              <a:t>carbimazole</a:t>
            </a:r>
            <a:r>
              <a:rPr lang="en-US" sz="2800" dirty="0" smtClean="0"/>
              <a:t>(CM) or </a:t>
            </a:r>
            <a:r>
              <a:rPr lang="en-US" sz="2800" dirty="0" err="1" smtClean="0"/>
              <a:t>proppylthiouracil</a:t>
            </a:r>
            <a:r>
              <a:rPr lang="en-US" sz="2800" dirty="0" smtClean="0"/>
              <a:t>(PTU) . (S-H)</a:t>
            </a:r>
          </a:p>
          <a:p>
            <a:pPr algn="l" rtl="0"/>
            <a:endParaRPr lang="en-US" sz="2600" dirty="0" smtClean="0"/>
          </a:p>
        </p:txBody>
      </p:sp>
      <p:sp>
        <p:nvSpPr>
          <p:cNvPr id="2" name="Title 1"/>
          <p:cNvSpPr>
            <a:spLocks noGrp="1"/>
          </p:cNvSpPr>
          <p:nvPr>
            <p:ph type="title"/>
          </p:nvPr>
        </p:nvSpPr>
        <p:spPr>
          <a:xfrm>
            <a:off x="457200" y="274638"/>
            <a:ext cx="8229600" cy="922114"/>
          </a:xfrm>
        </p:spPr>
        <p:txBody>
          <a:bodyPr>
            <a:noAutofit/>
          </a:bodyPr>
          <a:lstStyle/>
          <a:p>
            <a:r>
              <a:rPr lang="en-US" sz="3200" dirty="0" smtClean="0"/>
              <a:t>Screening for thyroid dysfunction before or during pregnancy </a:t>
            </a:r>
            <a:br>
              <a:rPr lang="en-US" sz="3200" dirty="0" smtClean="0"/>
            </a:br>
            <a:r>
              <a:rPr lang="en-US" sz="3200" dirty="0" smtClean="0"/>
              <a:t> </a:t>
            </a:r>
            <a:endParaRPr lang="ar-EG" sz="3200" dirty="0"/>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fontScale="92500" lnSpcReduction="10000"/>
          </a:bodyPr>
          <a:lstStyle/>
          <a:p>
            <a:pPr algn="l" rtl="0">
              <a:lnSpc>
                <a:spcPct val="120000"/>
              </a:lnSpc>
            </a:pPr>
            <a:r>
              <a:rPr lang="en-US" sz="3000" dirty="0" smtClean="0"/>
              <a:t>All patients seeking pregnancy , or newly pregnant , should undergo clinical evaluation , if any of the following risk factors are identified  testing for serum TSH is recommended </a:t>
            </a:r>
            <a:r>
              <a:rPr lang="en-US" sz="3000" dirty="0" smtClean="0">
                <a:sym typeface="Wingdings" pitchFamily="2" charset="2"/>
              </a:rPr>
              <a:t>(S-M)</a:t>
            </a:r>
            <a:endParaRPr lang="en-US" sz="3000" dirty="0" smtClean="0"/>
          </a:p>
          <a:p>
            <a:pPr algn="l" rtl="0"/>
            <a:endParaRPr lang="en-US" sz="3000" dirty="0" smtClean="0"/>
          </a:p>
          <a:p>
            <a:pPr algn="l" rtl="0"/>
            <a:r>
              <a:rPr lang="en-US" sz="3000" dirty="0" smtClean="0"/>
              <a:t>1- a history of hypothyroidism /hyperthyroidism or current symptoms/signs of thyroid dysfunction </a:t>
            </a:r>
          </a:p>
          <a:p>
            <a:pPr algn="l" rtl="0"/>
            <a:endParaRPr lang="en-US" sz="3500" dirty="0" smtClean="0"/>
          </a:p>
          <a:p>
            <a:pPr algn="l" rtl="0"/>
            <a:r>
              <a:rPr lang="en-US" sz="3500" dirty="0" smtClean="0"/>
              <a:t>2- known thyroid antibody positivity or presence of goiter </a:t>
            </a:r>
          </a:p>
          <a:p>
            <a:pPr algn="l" rtl="0"/>
            <a:endParaRPr lang="en-US" sz="3200" dirty="0" smtClean="0"/>
          </a:p>
          <a:p>
            <a:pPr algn="l" rtl="0"/>
            <a:endParaRPr lang="en-US" sz="2800" dirty="0" smtClean="0"/>
          </a:p>
          <a:p>
            <a:pPr rtl="0"/>
            <a:r>
              <a:rPr lang="en-US" sz="2800" dirty="0" smtClean="0"/>
              <a:t> </a:t>
            </a:r>
            <a:r>
              <a:rPr lang="en-US" sz="1600" b="1" dirty="0" smtClean="0"/>
              <a:t>ATA Releases New Guidelines on Thyroid Disease in Pregnancy</a:t>
            </a:r>
            <a:endParaRPr lang="en-US" sz="1600" dirty="0" smtClean="0"/>
          </a:p>
          <a:p>
            <a:pPr rtl="0"/>
            <a:r>
              <a:rPr lang="en-US" sz="1600" dirty="0" smtClean="0"/>
              <a:t>Veronica </a:t>
            </a:r>
            <a:r>
              <a:rPr lang="en-US" sz="1600" dirty="0" err="1" smtClean="0"/>
              <a:t>Hackethal</a:t>
            </a:r>
            <a:r>
              <a:rPr lang="en-US" sz="1600" dirty="0" smtClean="0"/>
              <a:t>, MD</a:t>
            </a:r>
          </a:p>
          <a:p>
            <a:pPr rtl="0"/>
            <a:r>
              <a:rPr lang="en-US" sz="1600" dirty="0" smtClean="0"/>
              <a:t>January 12, 2017</a:t>
            </a:r>
          </a:p>
          <a:p>
            <a:pPr algn="l" rtl="0"/>
            <a:endParaRPr lang="ar-EG" sz="2800" dirty="0" smtClean="0"/>
          </a:p>
          <a:p>
            <a:pPr algn="l" rtl="0"/>
            <a:endParaRPr lang="ar-EG" dirty="0"/>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l" rtl="0">
              <a:buNone/>
            </a:pPr>
            <a:endParaRPr lang="en-US" sz="2800" dirty="0" smtClean="0"/>
          </a:p>
          <a:p>
            <a:pPr algn="l" rtl="0"/>
            <a:r>
              <a:rPr lang="en-US" sz="2800" dirty="0" smtClean="0"/>
              <a:t>3- history of head or neck radiation or prior thyroid surgery .</a:t>
            </a:r>
          </a:p>
          <a:p>
            <a:pPr algn="l" rtl="0"/>
            <a:endParaRPr lang="en-US" sz="2800" dirty="0" smtClean="0"/>
          </a:p>
          <a:p>
            <a:pPr algn="l" rtl="0"/>
            <a:r>
              <a:rPr lang="en-US" sz="2800" dirty="0" smtClean="0"/>
              <a:t>4-age &gt;30 years </a:t>
            </a:r>
          </a:p>
          <a:p>
            <a:pPr algn="l" rtl="0"/>
            <a:endParaRPr lang="en-US" sz="2800" dirty="0" smtClean="0"/>
          </a:p>
          <a:p>
            <a:pPr algn="l" rtl="0"/>
            <a:r>
              <a:rPr lang="en-US" sz="2800" dirty="0" smtClean="0"/>
              <a:t>5-type I diabetes or other autoimmune disorders </a:t>
            </a:r>
          </a:p>
          <a:p>
            <a:pPr algn="l" rtl="0"/>
            <a:endParaRPr lang="en-US" sz="2800" dirty="0" smtClean="0"/>
          </a:p>
          <a:p>
            <a:pPr algn="l" rtl="0"/>
            <a:r>
              <a:rPr lang="en-US" sz="2800" dirty="0" smtClean="0"/>
              <a:t>6- history of pregnancy loss , preterm delivery or infertility </a:t>
            </a:r>
          </a:p>
          <a:p>
            <a:pPr algn="l" rtl="0"/>
            <a:endParaRPr lang="en-US" sz="2800" dirty="0" smtClean="0"/>
          </a:p>
          <a:p>
            <a:pPr algn="l" rtl="0"/>
            <a:r>
              <a:rPr lang="en-US" sz="2800" dirty="0" smtClean="0"/>
              <a:t>7- family history of autoimmune thyroid disease or thyroid dysfunction </a:t>
            </a:r>
          </a:p>
          <a:p>
            <a:pPr algn="l" rtl="0"/>
            <a:endParaRPr lang="ar-EG" dirty="0"/>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81328"/>
            <a:ext cx="9144000" cy="4525963"/>
          </a:xfrm>
        </p:spPr>
        <p:txBody>
          <a:bodyPr/>
          <a:lstStyle/>
          <a:p>
            <a:pPr algn="l" rtl="0"/>
            <a:r>
              <a:rPr lang="en-US" sz="2800" dirty="0" smtClean="0"/>
              <a:t>8-morbid obesity (BMI&gt;40 kg/m2)</a:t>
            </a:r>
          </a:p>
          <a:p>
            <a:pPr algn="l" rtl="0"/>
            <a:endParaRPr lang="en-US" sz="2800" dirty="0" smtClean="0"/>
          </a:p>
          <a:p>
            <a:pPr algn="l" rtl="0"/>
            <a:r>
              <a:rPr lang="en-US" sz="2800" dirty="0" smtClean="0"/>
              <a:t>9-use of </a:t>
            </a:r>
            <a:r>
              <a:rPr lang="en-US" sz="2800" dirty="0" err="1" smtClean="0"/>
              <a:t>amiodarone</a:t>
            </a:r>
            <a:r>
              <a:rPr lang="en-US" sz="2800" dirty="0" smtClean="0"/>
              <a:t> or lithium or recent administration of iodinated radiologic contrast </a:t>
            </a:r>
          </a:p>
          <a:p>
            <a:pPr algn="l" rtl="0"/>
            <a:endParaRPr lang="en-US" sz="2800" dirty="0" smtClean="0"/>
          </a:p>
          <a:p>
            <a:pPr algn="l" rtl="0"/>
            <a:r>
              <a:rPr lang="en-US" sz="2800" dirty="0" smtClean="0"/>
              <a:t>10-residing in an  area of known moderate to sever iodine deficiency  </a:t>
            </a:r>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980728"/>
            <a:ext cx="9144000" cy="5904656"/>
          </a:xfrm>
        </p:spPr>
        <p:txBody>
          <a:bodyPr>
            <a:normAutofit/>
          </a:bodyPr>
          <a:lstStyle/>
          <a:p>
            <a:pPr algn="just" rtl="0">
              <a:buNone/>
            </a:pPr>
            <a:r>
              <a:rPr lang="en-US" sz="2800" dirty="0" smtClean="0"/>
              <a:t>maternal hypothyroidism is defined as a TSH elevated beyond the upper limit of the pregnancy specific reference range(S-H) </a:t>
            </a:r>
          </a:p>
        </p:txBody>
      </p:sp>
      <p:sp>
        <p:nvSpPr>
          <p:cNvPr id="3" name="Title 2"/>
          <p:cNvSpPr>
            <a:spLocks noGrp="1"/>
          </p:cNvSpPr>
          <p:nvPr>
            <p:ph type="title"/>
          </p:nvPr>
        </p:nvSpPr>
        <p:spPr>
          <a:xfrm>
            <a:off x="395536" y="0"/>
            <a:ext cx="8229600" cy="1143000"/>
          </a:xfrm>
        </p:spPr>
        <p:txBody>
          <a:bodyPr>
            <a:normAutofit fontScale="90000"/>
          </a:bodyPr>
          <a:lstStyle/>
          <a:p>
            <a:r>
              <a:rPr lang="en-US" dirty="0" smtClean="0"/>
              <a:t>Hypothyroidism during pregnancy </a:t>
            </a:r>
            <a:endParaRPr lang="ar-EG" dirty="0"/>
          </a:p>
        </p:txBody>
      </p:sp>
      <p:sp>
        <p:nvSpPr>
          <p:cNvPr id="7" name="Text Placeholder 2"/>
          <p:cNvSpPr txBox="1">
            <a:spLocks/>
          </p:cNvSpPr>
          <p:nvPr/>
        </p:nvSpPr>
        <p:spPr>
          <a:xfrm>
            <a:off x="323528" y="2348880"/>
            <a:ext cx="3600400" cy="576064"/>
          </a:xfrm>
          <a:prstGeom prst="rect">
            <a:avLst/>
          </a:prstGeom>
          <a:solidFill>
            <a:schemeClr val="bg2">
              <a:lumMod val="75000"/>
            </a:schemeClr>
          </a:solidFill>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Subclinical</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Placeholder 4"/>
          <p:cNvSpPr txBox="1">
            <a:spLocks/>
          </p:cNvSpPr>
          <p:nvPr/>
        </p:nvSpPr>
        <p:spPr>
          <a:xfrm>
            <a:off x="4427984" y="2348880"/>
            <a:ext cx="4716016" cy="720080"/>
          </a:xfrm>
          <a:prstGeom prst="rect">
            <a:avLst/>
          </a:prstGeom>
          <a:solidFill>
            <a:schemeClr val="bg2">
              <a:lumMod val="75000"/>
            </a:schemeClr>
          </a:solidFill>
        </p:spPr>
        <p:txBody>
          <a:bodyPr>
            <a:no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Overt hypothyroidism</a:t>
            </a:r>
            <a:endParaRPr kumimoji="0" lang="en-US" sz="16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Content Placeholder 3"/>
          <p:cNvSpPr txBox="1">
            <a:spLocks/>
          </p:cNvSpPr>
          <p:nvPr/>
        </p:nvSpPr>
        <p:spPr>
          <a:xfrm>
            <a:off x="251520" y="3068960"/>
            <a:ext cx="4040188" cy="3212976"/>
          </a:xfrm>
          <a:prstGeom prst="rect">
            <a:avLst/>
          </a:prstGeom>
        </p:spPr>
        <p:txBody>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Normal Free T4 Estimate</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TSH usually below 10 mu/l</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5% or more USA</a:t>
            </a:r>
            <a:r>
              <a:rPr kumimoji="0" lang="en-US" sz="36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Content Placeholder 5"/>
          <p:cNvSpPr txBox="1">
            <a:spLocks/>
          </p:cNvSpPr>
          <p:nvPr/>
        </p:nvSpPr>
        <p:spPr>
          <a:xfrm>
            <a:off x="4788024" y="3140968"/>
            <a:ext cx="4041775" cy="3541233"/>
          </a:xfrm>
          <a:prstGeom prst="rect">
            <a:avLst/>
          </a:prstGeom>
        </p:spPr>
        <p:txBody>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Low Free T4 Estimate</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TSH usually above 10 mu\l</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Less than 1% USA</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l" rtl="0"/>
            <a:r>
              <a:rPr lang="en-US" dirty="0" smtClean="0"/>
              <a:t>Physiologic adaptation during pregnancy</a:t>
            </a:r>
          </a:p>
          <a:p>
            <a:pPr algn="l" rtl="0"/>
            <a:r>
              <a:rPr lang="en-US" dirty="0" smtClean="0"/>
              <a:t>Thyroid function tests</a:t>
            </a:r>
          </a:p>
          <a:p>
            <a:pPr algn="l" rtl="0"/>
            <a:r>
              <a:rPr lang="en-US" dirty="0" smtClean="0"/>
              <a:t>Screening for  thyroid dysfunction during or before pregnancy</a:t>
            </a:r>
          </a:p>
          <a:p>
            <a:pPr algn="l" rtl="0"/>
            <a:r>
              <a:rPr lang="en-US" dirty="0" smtClean="0"/>
              <a:t>Hypothyroidism management during pregnancy</a:t>
            </a:r>
            <a:endParaRPr lang="ar-EG" dirty="0"/>
          </a:p>
        </p:txBody>
      </p:sp>
      <p:sp>
        <p:nvSpPr>
          <p:cNvPr id="3" name="Title 2"/>
          <p:cNvSpPr>
            <a:spLocks noGrp="1"/>
          </p:cNvSpPr>
          <p:nvPr>
            <p:ph type="title"/>
          </p:nvPr>
        </p:nvSpPr>
        <p:spPr/>
        <p:txBody>
          <a:bodyPr/>
          <a:lstStyle/>
          <a:p>
            <a:r>
              <a:rPr lang="en-US" dirty="0" smtClean="0"/>
              <a:t>Outline</a:t>
            </a:r>
            <a:endParaRPr lang="ar-EG" dirty="0"/>
          </a:p>
        </p:txBody>
      </p:sp>
    </p:spTree>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algn="l" rtl="0">
              <a:buNone/>
            </a:pPr>
            <a:r>
              <a:rPr lang="en-US" sz="3200" dirty="0" smtClean="0">
                <a:solidFill>
                  <a:srgbClr val="C00000"/>
                </a:solidFill>
              </a:rPr>
              <a:t>Causes:</a:t>
            </a:r>
          </a:p>
          <a:p>
            <a:pPr algn="l" rtl="0"/>
            <a:r>
              <a:rPr lang="en-US" sz="2800" dirty="0" err="1" smtClean="0"/>
              <a:t>Hashimotos</a:t>
            </a:r>
            <a:r>
              <a:rPr lang="en-US" sz="2800" dirty="0" smtClean="0"/>
              <a:t> </a:t>
            </a:r>
            <a:r>
              <a:rPr lang="en-US" sz="2800" dirty="0" err="1" smtClean="0"/>
              <a:t>thyroiditis</a:t>
            </a:r>
            <a:r>
              <a:rPr lang="en-US" sz="2800" dirty="0" smtClean="0"/>
              <a:t> 80%</a:t>
            </a:r>
          </a:p>
          <a:p>
            <a:pPr algn="l" rtl="0"/>
            <a:r>
              <a:rPr lang="en-US" sz="2800" dirty="0" smtClean="0"/>
              <a:t>Prior radioactive iodine treatment</a:t>
            </a:r>
          </a:p>
          <a:p>
            <a:pPr algn="l" rtl="0"/>
            <a:r>
              <a:rPr lang="en-US" sz="2800" dirty="0" smtClean="0"/>
              <a:t>Surgical ablation of graves disease </a:t>
            </a:r>
          </a:p>
          <a:p>
            <a:pPr algn="l" rtl="0"/>
            <a:r>
              <a:rPr lang="en-US" sz="2800" dirty="0" smtClean="0"/>
              <a:t>Overtreatment of hyperthyroidism with </a:t>
            </a:r>
            <a:r>
              <a:rPr lang="en-US" sz="2800" dirty="0" err="1" smtClean="0"/>
              <a:t>thionamides</a:t>
            </a:r>
            <a:r>
              <a:rPr lang="en-US" sz="2800" dirty="0" smtClean="0"/>
              <a:t> </a:t>
            </a:r>
          </a:p>
          <a:p>
            <a:pPr algn="l" rtl="0"/>
            <a:r>
              <a:rPr lang="en-US" sz="2800" dirty="0" smtClean="0"/>
              <a:t>Iodine deficiency</a:t>
            </a:r>
          </a:p>
          <a:p>
            <a:pPr algn="l" rtl="0"/>
            <a:r>
              <a:rPr lang="en-US" sz="2800" dirty="0" smtClean="0"/>
              <a:t>Postpartum </a:t>
            </a:r>
            <a:r>
              <a:rPr lang="en-US" sz="2800" dirty="0" err="1" smtClean="0"/>
              <a:t>thyroiditis</a:t>
            </a:r>
            <a:endParaRPr lang="en-US" sz="2800" dirty="0" smtClean="0"/>
          </a:p>
          <a:p>
            <a:pPr algn="l" rtl="0"/>
            <a:r>
              <a:rPr lang="en-US" sz="2800" dirty="0" smtClean="0"/>
              <a:t> pituitary or hypothalamic disease </a:t>
            </a:r>
          </a:p>
          <a:p>
            <a:pPr algn="r">
              <a:buNone/>
            </a:pPr>
            <a:endParaRPr lang="ar-EG" sz="1600" dirty="0"/>
          </a:p>
        </p:txBody>
      </p:sp>
      <p:sp>
        <p:nvSpPr>
          <p:cNvPr id="3" name="Title 2"/>
          <p:cNvSpPr>
            <a:spLocks noGrp="1"/>
          </p:cNvSpPr>
          <p:nvPr>
            <p:ph type="title"/>
          </p:nvPr>
        </p:nvSpPr>
        <p:spPr/>
        <p:txBody>
          <a:bodyPr>
            <a:normAutofit/>
          </a:bodyPr>
          <a:lstStyle/>
          <a:p>
            <a:r>
              <a:rPr lang="en-US" sz="4000" dirty="0" smtClean="0"/>
              <a:t>Hypothyroidism in pregnancy </a:t>
            </a:r>
            <a:endParaRPr lang="ar-EG" sz="4000" dirty="0"/>
          </a:p>
        </p:txBody>
      </p:sp>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980728"/>
            <a:ext cx="9144000" cy="6048672"/>
          </a:xfrm>
        </p:spPr>
        <p:txBody>
          <a:bodyPr>
            <a:normAutofit/>
          </a:bodyPr>
          <a:lstStyle/>
          <a:p>
            <a:pPr algn="l" rtl="0">
              <a:buNone/>
            </a:pPr>
            <a:r>
              <a:rPr lang="en-US" dirty="0" smtClean="0"/>
              <a:t>Symptoms masked by the </a:t>
            </a:r>
            <a:r>
              <a:rPr lang="en-US" dirty="0" err="1" smtClean="0"/>
              <a:t>hypermetabolic</a:t>
            </a:r>
            <a:r>
              <a:rPr lang="en-US" dirty="0" smtClean="0"/>
              <a:t> state of pregnancy </a:t>
            </a:r>
          </a:p>
          <a:p>
            <a:pPr algn="l" rtl="0">
              <a:buNone/>
            </a:pPr>
            <a:r>
              <a:rPr lang="en-US" dirty="0" smtClean="0"/>
              <a:t>20-30% overt hypothyroidism develops symptoms :</a:t>
            </a:r>
          </a:p>
          <a:p>
            <a:pPr algn="l" rtl="0"/>
            <a:endParaRPr lang="en-US" dirty="0" smtClean="0"/>
          </a:p>
          <a:p>
            <a:pPr algn="l" rtl="0"/>
            <a:r>
              <a:rPr lang="en-US" dirty="0" smtClean="0"/>
              <a:t>Weight gain </a:t>
            </a:r>
          </a:p>
          <a:p>
            <a:pPr algn="l" rtl="0"/>
            <a:r>
              <a:rPr lang="en-US" dirty="0" smtClean="0"/>
              <a:t>Lethargy, decrease in exercise capacity  </a:t>
            </a:r>
          </a:p>
          <a:p>
            <a:pPr algn="l" rtl="0"/>
            <a:r>
              <a:rPr lang="en-US" dirty="0" smtClean="0"/>
              <a:t>Intolerance to cold </a:t>
            </a:r>
          </a:p>
          <a:p>
            <a:pPr algn="l" rtl="0"/>
            <a:r>
              <a:rPr lang="en-US" dirty="0" smtClean="0"/>
              <a:t>Constipation ,hoarseness of voice </a:t>
            </a:r>
          </a:p>
          <a:p>
            <a:pPr algn="l" rtl="0"/>
            <a:r>
              <a:rPr lang="en-US" dirty="0" smtClean="0"/>
              <a:t>Hair </a:t>
            </a:r>
            <a:r>
              <a:rPr lang="en-US" dirty="0" smtClean="0"/>
              <a:t>loss, </a:t>
            </a:r>
            <a:r>
              <a:rPr lang="en-US" dirty="0" smtClean="0"/>
              <a:t>brittle nail, dry skin </a:t>
            </a:r>
          </a:p>
          <a:p>
            <a:pPr algn="l" rtl="0"/>
            <a:r>
              <a:rPr lang="en-US" dirty="0" smtClean="0"/>
              <a:t>Delay in relaxation phase of deep tendon reflexes</a:t>
            </a:r>
          </a:p>
          <a:p>
            <a:pPr algn="l" rtl="0">
              <a:buNone/>
            </a:pPr>
            <a:endParaRPr lang="ar-EG" dirty="0"/>
          </a:p>
        </p:txBody>
      </p:sp>
      <p:sp>
        <p:nvSpPr>
          <p:cNvPr id="3" name="Title 2"/>
          <p:cNvSpPr>
            <a:spLocks noGrp="1"/>
          </p:cNvSpPr>
          <p:nvPr>
            <p:ph type="title"/>
          </p:nvPr>
        </p:nvSpPr>
        <p:spPr>
          <a:xfrm>
            <a:off x="323528" y="0"/>
            <a:ext cx="8229600" cy="1143000"/>
          </a:xfrm>
        </p:spPr>
        <p:txBody>
          <a:bodyPr/>
          <a:lstStyle/>
          <a:p>
            <a:r>
              <a:rPr lang="en-US" dirty="0" smtClean="0"/>
              <a:t>Diagnosis</a:t>
            </a:r>
            <a:endParaRPr lang="ar-EG" dirty="0"/>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1052736"/>
            <a:ext cx="9144000" cy="5805264"/>
          </a:xfrm>
        </p:spPr>
        <p:txBody>
          <a:bodyPr>
            <a:normAutofit/>
          </a:bodyPr>
          <a:lstStyle/>
          <a:p>
            <a:pPr algn="l" rtl="0">
              <a:buNone/>
            </a:pPr>
            <a:r>
              <a:rPr lang="en-US" dirty="0" smtClean="0"/>
              <a:t>Overt maternal hypothyroidism  has consistently been associated with an increase risk of adverse pregnancy complications :</a:t>
            </a:r>
          </a:p>
          <a:p>
            <a:pPr algn="l" rtl="0">
              <a:buNone/>
            </a:pPr>
            <a:endParaRPr lang="en-US" dirty="0" smtClean="0">
              <a:solidFill>
                <a:srgbClr val="C00000"/>
              </a:solidFill>
            </a:endParaRPr>
          </a:p>
          <a:p>
            <a:pPr algn="l" rtl="0">
              <a:buNone/>
            </a:pPr>
            <a:r>
              <a:rPr lang="en-US" dirty="0" smtClean="0">
                <a:solidFill>
                  <a:srgbClr val="C00000"/>
                </a:solidFill>
              </a:rPr>
              <a:t>Maternal complications</a:t>
            </a:r>
            <a:r>
              <a:rPr lang="en-US" dirty="0" smtClean="0"/>
              <a:t>:</a:t>
            </a:r>
          </a:p>
          <a:p>
            <a:pPr algn="l" rtl="0"/>
            <a:r>
              <a:rPr lang="en-US" dirty="0" smtClean="0"/>
              <a:t>Pregnancy loss</a:t>
            </a:r>
          </a:p>
          <a:p>
            <a:pPr algn="l" rtl="0"/>
            <a:r>
              <a:rPr lang="en-US" dirty="0" err="1" smtClean="0"/>
              <a:t>Preeclamsia</a:t>
            </a:r>
            <a:r>
              <a:rPr lang="en-US" dirty="0" smtClean="0"/>
              <a:t>, </a:t>
            </a:r>
            <a:r>
              <a:rPr lang="en-US" dirty="0" err="1" smtClean="0"/>
              <a:t>eclamsia</a:t>
            </a:r>
            <a:r>
              <a:rPr lang="en-US" dirty="0" smtClean="0"/>
              <a:t> , gestational hypertension </a:t>
            </a:r>
            <a:endParaRPr lang="en-US" dirty="0" smtClean="0"/>
          </a:p>
          <a:p>
            <a:pPr algn="l" rtl="0"/>
            <a:r>
              <a:rPr lang="en-US" dirty="0" smtClean="0"/>
              <a:t>Increased use of cesarean section because of fetal distress </a:t>
            </a:r>
          </a:p>
          <a:p>
            <a:pPr algn="l" rtl="0"/>
            <a:r>
              <a:rPr lang="en-US" dirty="0" smtClean="0"/>
              <a:t>Placental abruption </a:t>
            </a:r>
          </a:p>
          <a:p>
            <a:pPr algn="l" rtl="0"/>
            <a:r>
              <a:rPr lang="en-US" dirty="0" smtClean="0"/>
              <a:t>Postpartum hemorrhage  </a:t>
            </a:r>
          </a:p>
        </p:txBody>
      </p:sp>
      <p:sp>
        <p:nvSpPr>
          <p:cNvPr id="3" name="Title 2"/>
          <p:cNvSpPr>
            <a:spLocks noGrp="1"/>
          </p:cNvSpPr>
          <p:nvPr>
            <p:ph type="title"/>
          </p:nvPr>
        </p:nvSpPr>
        <p:spPr>
          <a:xfrm>
            <a:off x="457200" y="274638"/>
            <a:ext cx="8229600" cy="778098"/>
          </a:xfrm>
        </p:spPr>
        <p:txBody>
          <a:bodyPr>
            <a:normAutofit/>
          </a:bodyPr>
          <a:lstStyle/>
          <a:p>
            <a:r>
              <a:rPr lang="en-US" dirty="0" smtClean="0"/>
              <a:t>Pregnancy outcome </a:t>
            </a:r>
            <a:endParaRPr lang="ar-EG" dirty="0"/>
          </a:p>
        </p:txBody>
      </p:sp>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algn="l" rtl="0"/>
            <a:endParaRPr lang="en-US" sz="2800" dirty="0" smtClean="0">
              <a:solidFill>
                <a:srgbClr val="C00000"/>
              </a:solidFill>
            </a:endParaRPr>
          </a:p>
          <a:p>
            <a:pPr algn="l" rtl="0">
              <a:buNone/>
            </a:pPr>
            <a:endParaRPr lang="en-US" sz="2800" dirty="0" smtClean="0">
              <a:solidFill>
                <a:srgbClr val="C00000"/>
              </a:solidFill>
            </a:endParaRPr>
          </a:p>
          <a:p>
            <a:pPr algn="l" rtl="0"/>
            <a:r>
              <a:rPr lang="en-US" sz="2800" dirty="0" smtClean="0">
                <a:solidFill>
                  <a:srgbClr val="C00000"/>
                </a:solidFill>
              </a:rPr>
              <a:t>Fetal complications:</a:t>
            </a:r>
          </a:p>
          <a:p>
            <a:pPr algn="l" rtl="0"/>
            <a:endParaRPr lang="en-US" sz="2800" dirty="0" smtClean="0"/>
          </a:p>
          <a:p>
            <a:pPr algn="l" rtl="0"/>
            <a:r>
              <a:rPr lang="en-US" sz="2800" dirty="0" smtClean="0"/>
              <a:t>stillbirth</a:t>
            </a:r>
          </a:p>
          <a:p>
            <a:pPr algn="l" rtl="0"/>
            <a:r>
              <a:rPr lang="en-US" sz="2800" dirty="0" smtClean="0"/>
              <a:t>Premature birth </a:t>
            </a:r>
          </a:p>
          <a:p>
            <a:pPr algn="l" rtl="0"/>
            <a:r>
              <a:rPr lang="en-US" sz="2800" dirty="0" smtClean="0"/>
              <a:t>Low birth weight </a:t>
            </a:r>
          </a:p>
          <a:p>
            <a:pPr algn="l" rtl="0"/>
            <a:r>
              <a:rPr lang="en-US" sz="2800" dirty="0" smtClean="0"/>
              <a:t>Low offspring IQ</a:t>
            </a:r>
          </a:p>
          <a:p>
            <a:pPr algn="l" rtl="0"/>
            <a:endParaRPr lang="en-US" sz="1400" dirty="0" smtClean="0"/>
          </a:p>
          <a:p>
            <a:pPr algn="l" rtl="0"/>
            <a:endParaRPr lang="en-US" sz="1400" dirty="0" smtClean="0"/>
          </a:p>
          <a:p>
            <a:pPr algn="l" rtl="0">
              <a:buNone/>
            </a:pPr>
            <a:r>
              <a:rPr lang="en-US" sz="1400" dirty="0" smtClean="0"/>
              <a:t>De </a:t>
            </a:r>
            <a:r>
              <a:rPr lang="en-US" sz="1400" dirty="0" err="1" smtClean="0"/>
              <a:t>Groot</a:t>
            </a:r>
            <a:r>
              <a:rPr lang="en-US" sz="1400" dirty="0" smtClean="0"/>
              <a:t> LJ, </a:t>
            </a:r>
            <a:r>
              <a:rPr lang="en-US" sz="1400" dirty="0" err="1" smtClean="0"/>
              <a:t>Abalovich</a:t>
            </a:r>
            <a:r>
              <a:rPr lang="en-US" sz="1400" dirty="0" smtClean="0"/>
              <a:t> M, Alexander EK </a:t>
            </a:r>
            <a:r>
              <a:rPr lang="en-US" sz="1400" i="1" dirty="0" smtClean="0"/>
              <a:t>et al.</a:t>
            </a:r>
            <a:r>
              <a:rPr lang="en-US" sz="1400" dirty="0" smtClean="0"/>
              <a:t> Management of thyroid dysfunction during pregnancy and postpartum: an endocrine society clinical practice guideline. </a:t>
            </a:r>
            <a:r>
              <a:rPr lang="en-US" sz="1400" i="1" dirty="0" smtClean="0"/>
              <a:t>J. </a:t>
            </a:r>
            <a:r>
              <a:rPr lang="en-US" sz="1400" i="1" dirty="0" err="1" smtClean="0"/>
              <a:t>Clin</a:t>
            </a:r>
            <a:r>
              <a:rPr lang="en-US" sz="1400" i="1" dirty="0" smtClean="0"/>
              <a:t>. </a:t>
            </a:r>
            <a:r>
              <a:rPr lang="en-US" sz="1400" i="1" dirty="0" err="1" smtClean="0"/>
              <a:t>Endocrinol</a:t>
            </a:r>
            <a:r>
              <a:rPr lang="en-US" sz="1400" i="1" dirty="0" smtClean="0"/>
              <a:t>. </a:t>
            </a:r>
            <a:r>
              <a:rPr lang="en-US" sz="1400" i="1" dirty="0" err="1" smtClean="0"/>
              <a:t>Metab</a:t>
            </a:r>
            <a:r>
              <a:rPr lang="en-US" sz="1400" i="1" dirty="0" smtClean="0"/>
              <a:t>.</a:t>
            </a:r>
            <a:r>
              <a:rPr lang="en-US" sz="1400" dirty="0" smtClean="0"/>
              <a:t> 97(8), 2543–2565 (2016)</a:t>
            </a:r>
            <a:endParaRPr lang="ar-EG" sz="2800" dirty="0"/>
          </a:p>
        </p:txBody>
      </p:sp>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52736"/>
            <a:ext cx="9144000" cy="4968552"/>
          </a:xfrm>
        </p:spPr>
        <p:txBody>
          <a:bodyPr>
            <a:noAutofit/>
          </a:bodyPr>
          <a:lstStyle/>
          <a:p>
            <a:pPr algn="l" rtl="0">
              <a:buNone/>
            </a:pPr>
            <a:endParaRPr lang="en-US" sz="2800" dirty="0" smtClean="0"/>
          </a:p>
          <a:p>
            <a:pPr algn="l" rtl="0">
              <a:buNone/>
            </a:pPr>
            <a:endParaRPr lang="en-US" sz="2800" dirty="0" smtClean="0"/>
          </a:p>
          <a:p>
            <a:pPr algn="l" rtl="0">
              <a:buNone/>
            </a:pPr>
            <a:endParaRPr lang="en-US" sz="2800" dirty="0" smtClean="0"/>
          </a:p>
          <a:p>
            <a:pPr algn="l" rtl="0">
              <a:buNone/>
            </a:pPr>
            <a:r>
              <a:rPr lang="en-US" sz="2800" dirty="0" err="1" smtClean="0"/>
              <a:t>Ttt</a:t>
            </a:r>
            <a:r>
              <a:rPr lang="en-US" sz="2800" dirty="0" smtClean="0"/>
              <a:t> of overt hypothyroidism is recommended during pregnancy</a:t>
            </a:r>
            <a:r>
              <a:rPr lang="en-US" sz="2000" dirty="0" smtClean="0">
                <a:solidFill>
                  <a:srgbClr val="FF0000"/>
                </a:solidFill>
              </a:rPr>
              <a:t>(S-M)</a:t>
            </a:r>
            <a:endParaRPr lang="en-US" sz="2800" dirty="0" smtClean="0">
              <a:solidFill>
                <a:srgbClr val="FF0000"/>
              </a:solidFill>
            </a:endParaRPr>
          </a:p>
          <a:p>
            <a:pPr algn="l" rtl="0">
              <a:buNone/>
            </a:pPr>
            <a:r>
              <a:rPr lang="en-US" sz="2800" dirty="0" smtClean="0"/>
              <a:t> </a:t>
            </a:r>
          </a:p>
          <a:p>
            <a:pPr algn="l" rtl="0">
              <a:buNone/>
            </a:pPr>
            <a:r>
              <a:rPr lang="en-US" sz="2800" dirty="0" smtClean="0"/>
              <a:t>pregnant women with TSH&gt;2.5mU/L should be evaluated for </a:t>
            </a:r>
            <a:r>
              <a:rPr lang="en-US" sz="2800" dirty="0" err="1" smtClean="0"/>
              <a:t>TPOAb</a:t>
            </a:r>
            <a:r>
              <a:rPr lang="en-US" sz="2800" dirty="0" smtClean="0"/>
              <a:t> status</a:t>
            </a:r>
          </a:p>
        </p:txBody>
      </p:sp>
      <p:sp>
        <p:nvSpPr>
          <p:cNvPr id="2" name="Title 1"/>
          <p:cNvSpPr>
            <a:spLocks noGrp="1"/>
          </p:cNvSpPr>
          <p:nvPr>
            <p:ph type="title"/>
          </p:nvPr>
        </p:nvSpPr>
        <p:spPr>
          <a:xfrm>
            <a:off x="0" y="332656"/>
            <a:ext cx="9144000" cy="1080120"/>
          </a:xfrm>
        </p:spPr>
        <p:txBody>
          <a:bodyPr>
            <a:normAutofit fontScale="90000"/>
          </a:bodyPr>
          <a:lstStyle/>
          <a:p>
            <a:pPr algn="ctr"/>
            <a:r>
              <a:rPr lang="en-US" sz="3600" dirty="0" smtClean="0"/>
              <a:t>ATA GUIDELINES for clinical management of hypothyroidism during </a:t>
            </a:r>
            <a:r>
              <a:rPr lang="en-US" sz="3600" dirty="0" err="1" smtClean="0"/>
              <a:t>pregnancey</a:t>
            </a:r>
            <a:r>
              <a:rPr lang="en-US" sz="3600" dirty="0" smtClean="0"/>
              <a:t>  2017</a:t>
            </a:r>
            <a:r>
              <a:rPr lang="en-US" dirty="0" smtClean="0"/>
              <a:t/>
            </a:r>
            <a:br>
              <a:rPr lang="en-US" dirty="0" smtClean="0"/>
            </a:br>
            <a:endParaRPr lang="ar-EG" dirty="0"/>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algn="l" rtl="0">
              <a:buNone/>
            </a:pPr>
            <a:r>
              <a:rPr lang="en-US" sz="2800" dirty="0" smtClean="0"/>
              <a:t> </a:t>
            </a:r>
          </a:p>
          <a:p>
            <a:pPr algn="l" rtl="0">
              <a:buNone/>
            </a:pPr>
            <a:r>
              <a:rPr lang="en-US" sz="2800" dirty="0" smtClean="0">
                <a:solidFill>
                  <a:srgbClr val="C00000"/>
                </a:solidFill>
              </a:rPr>
              <a:t>Subclinical hypothyroidism in pregnancy should be approached as follows:</a:t>
            </a:r>
            <a:endParaRPr lang="en-US" sz="2800" dirty="0" smtClean="0"/>
          </a:p>
          <a:p>
            <a:pPr algn="l" rtl="0">
              <a:buNone/>
            </a:pPr>
            <a:endParaRPr lang="en-US" sz="2800" dirty="0" smtClean="0"/>
          </a:p>
          <a:p>
            <a:pPr algn="l" rtl="0">
              <a:buNone/>
            </a:pPr>
            <a:r>
              <a:rPr lang="en-US" sz="2800" dirty="0" smtClean="0"/>
              <a:t>A-LT4 therapy is recommended for:</a:t>
            </a:r>
          </a:p>
          <a:p>
            <a:pPr algn="l" rtl="0">
              <a:buFont typeface="Wingdings" pitchFamily="2" charset="2"/>
              <a:buChar char="Ø"/>
            </a:pPr>
            <a:endParaRPr lang="en-US" sz="2800" dirty="0" smtClean="0"/>
          </a:p>
          <a:p>
            <a:pPr algn="l" rtl="0">
              <a:buFont typeface="Wingdings" pitchFamily="2" charset="2"/>
              <a:buChar char="Ø"/>
            </a:pPr>
            <a:r>
              <a:rPr lang="en-US" sz="2800" dirty="0" err="1" smtClean="0"/>
              <a:t>TPOAb</a:t>
            </a:r>
            <a:r>
              <a:rPr lang="en-US" sz="2800" dirty="0" smtClean="0"/>
              <a:t>-positive women with a TSH greater than the pregnancy specific reference range </a:t>
            </a:r>
            <a:r>
              <a:rPr lang="en-US" sz="2000" dirty="0" smtClean="0">
                <a:solidFill>
                  <a:srgbClr val="FF0000"/>
                </a:solidFill>
              </a:rPr>
              <a:t>(S-M)</a:t>
            </a:r>
          </a:p>
          <a:p>
            <a:pPr algn="l" rtl="0">
              <a:buFont typeface="Wingdings" pitchFamily="2" charset="2"/>
              <a:buChar char="Ø"/>
            </a:pPr>
            <a:endParaRPr lang="en-US" sz="2800" dirty="0" smtClean="0"/>
          </a:p>
          <a:p>
            <a:pPr algn="l" rtl="0">
              <a:buFont typeface="Wingdings" pitchFamily="2" charset="2"/>
              <a:buChar char="Ø"/>
            </a:pPr>
            <a:r>
              <a:rPr lang="en-US" sz="2800" dirty="0" err="1" smtClean="0"/>
              <a:t>TPOAb</a:t>
            </a:r>
            <a:r>
              <a:rPr lang="en-US" sz="2800" dirty="0" smtClean="0"/>
              <a:t>-negative women with TSH &gt;10mU/L</a:t>
            </a:r>
            <a:r>
              <a:rPr lang="en-US" sz="2000" dirty="0" smtClean="0">
                <a:solidFill>
                  <a:srgbClr val="FF0000"/>
                </a:solidFill>
              </a:rPr>
              <a:t>(S-L)</a:t>
            </a:r>
            <a:endParaRPr lang="en-US" sz="2800" dirty="0" smtClean="0"/>
          </a:p>
          <a:p>
            <a:pPr algn="l" rtl="0">
              <a:buNone/>
            </a:pPr>
            <a:endParaRPr lang="en-US" sz="2800" dirty="0" smtClean="0"/>
          </a:p>
          <a:p>
            <a:pPr algn="l" rtl="0">
              <a:buNone/>
            </a:pPr>
            <a:endParaRPr lang="en-US" sz="2800" dirty="0" smtClean="0"/>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04664"/>
            <a:ext cx="8229600" cy="5602627"/>
          </a:xfrm>
        </p:spPr>
        <p:txBody>
          <a:bodyPr>
            <a:noAutofit/>
          </a:bodyPr>
          <a:lstStyle/>
          <a:p>
            <a:pPr algn="l" rtl="0">
              <a:buNone/>
            </a:pPr>
            <a:r>
              <a:rPr lang="en-US" sz="2800" dirty="0" smtClean="0"/>
              <a:t>b- LT4  therapy may be considered for :</a:t>
            </a:r>
          </a:p>
          <a:p>
            <a:pPr algn="l" rtl="0">
              <a:buFont typeface="Wingdings" pitchFamily="2" charset="2"/>
              <a:buChar char="Ø"/>
            </a:pPr>
            <a:endParaRPr lang="en-US" sz="2800" dirty="0" smtClean="0"/>
          </a:p>
          <a:p>
            <a:pPr algn="l" rtl="0">
              <a:buFont typeface="Wingdings" pitchFamily="2" charset="2"/>
              <a:buChar char="Ø"/>
            </a:pPr>
            <a:r>
              <a:rPr lang="en-US" sz="2800" dirty="0" smtClean="0"/>
              <a:t>TPOAB-positive women with TSH concentration &gt;2.5mU/L, and below the upper limit of the pregnancy reference range </a:t>
            </a:r>
            <a:r>
              <a:rPr lang="en-US" sz="2000" dirty="0" smtClean="0">
                <a:solidFill>
                  <a:srgbClr val="FF0000"/>
                </a:solidFill>
              </a:rPr>
              <a:t>(W-M)</a:t>
            </a:r>
          </a:p>
          <a:p>
            <a:pPr algn="l" rtl="0">
              <a:buFont typeface="Wingdings" pitchFamily="2" charset="2"/>
              <a:buChar char="Ø"/>
            </a:pPr>
            <a:endParaRPr lang="en-US" sz="2800" dirty="0" smtClean="0"/>
          </a:p>
          <a:p>
            <a:pPr algn="l" rtl="0">
              <a:buFont typeface="Wingdings" pitchFamily="2" charset="2"/>
              <a:buChar char="Ø"/>
            </a:pPr>
            <a:r>
              <a:rPr lang="en-US" sz="2800" dirty="0" smtClean="0"/>
              <a:t>TPOAB-negative women with TSH concentration greater than the pregnancy specific reference range and below 10mU/L </a:t>
            </a:r>
            <a:r>
              <a:rPr lang="en-US" sz="2000" dirty="0" smtClean="0">
                <a:solidFill>
                  <a:srgbClr val="FF0000"/>
                </a:solidFill>
              </a:rPr>
              <a:t>(W-L)</a:t>
            </a:r>
          </a:p>
          <a:p>
            <a:pPr algn="l" rtl="0"/>
            <a:endParaRPr lang="ar-EG" sz="3200" dirty="0"/>
          </a:p>
        </p:txBody>
      </p:sp>
    </p:spTree>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0"/>
            <a:ext cx="9144000" cy="6858000"/>
          </a:xfrm>
        </p:spPr>
        <p:txBody>
          <a:bodyPr>
            <a:normAutofit/>
          </a:bodyPr>
          <a:lstStyle/>
          <a:p>
            <a:pPr algn="just" rtl="0"/>
            <a:endParaRPr lang="en-US" sz="2800" dirty="0" smtClean="0"/>
          </a:p>
          <a:p>
            <a:pPr algn="just" rtl="0"/>
            <a:r>
              <a:rPr lang="en-US" sz="2800" dirty="0" smtClean="0"/>
              <a:t>The recommended treatment of maternal hypothyroidism is administration of oral LT4, other thyroid preparation such as T3  should NOT be used in pregnancy </a:t>
            </a:r>
            <a:r>
              <a:rPr lang="en-US" sz="2800" dirty="0" smtClean="0">
                <a:solidFill>
                  <a:srgbClr val="FF0000"/>
                </a:solidFill>
              </a:rPr>
              <a:t>(S-L)</a:t>
            </a:r>
          </a:p>
          <a:p>
            <a:pPr algn="just" rtl="0"/>
            <a:endParaRPr lang="en-US" sz="2800" dirty="0" smtClean="0"/>
          </a:p>
          <a:p>
            <a:pPr algn="just" rtl="0"/>
            <a:r>
              <a:rPr lang="en-US" sz="2800" dirty="0" smtClean="0"/>
              <a:t>In parallel to treatment of hypothyroidism in a general population ,it is reasonable to target a TSH in the lower half of the trimester specific reference range ,when this is not available ,it is reasonable to target maternal TSH concentration &lt;2.5mU/L</a:t>
            </a:r>
            <a:r>
              <a:rPr lang="en-US" sz="2800" dirty="0" smtClean="0">
                <a:solidFill>
                  <a:srgbClr val="FF0000"/>
                </a:solidFill>
              </a:rPr>
              <a:t>(W-M)</a:t>
            </a:r>
          </a:p>
          <a:p>
            <a:pPr algn="just" rtl="0">
              <a:buNone/>
            </a:pPr>
            <a:endParaRPr lang="ar-EG" sz="2000" dirty="0">
              <a:solidFill>
                <a:srgbClr val="FF0000"/>
              </a:solidFill>
            </a:endParaRPr>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597352"/>
          </a:xfrm>
        </p:spPr>
        <p:txBody>
          <a:bodyPr>
            <a:normAutofit/>
          </a:bodyPr>
          <a:lstStyle/>
          <a:p>
            <a:pPr algn="just" rtl="0"/>
            <a:endParaRPr lang="en-US" sz="2800" dirty="0" smtClean="0"/>
          </a:p>
          <a:p>
            <a:pPr algn="just" rtl="0"/>
            <a:endParaRPr lang="en-US" sz="2800" dirty="0" smtClean="0"/>
          </a:p>
          <a:p>
            <a:pPr algn="just" rtl="0"/>
            <a:r>
              <a:rPr lang="en-US" sz="2800" dirty="0" smtClean="0"/>
              <a:t>Women with overt and subclinical hypothyroidism (treated or untreated), or those at risk of hypothyroidism (e.g. patients who are </a:t>
            </a:r>
            <a:r>
              <a:rPr lang="en-US" sz="2800" dirty="0" err="1" smtClean="0"/>
              <a:t>euthyroid</a:t>
            </a:r>
            <a:r>
              <a:rPr lang="en-US" sz="2800" dirty="0" smtClean="0"/>
              <a:t> but </a:t>
            </a:r>
            <a:r>
              <a:rPr lang="en-US" sz="2800" dirty="0" err="1" smtClean="0"/>
              <a:t>TPOAb</a:t>
            </a:r>
            <a:r>
              <a:rPr lang="en-US" sz="2800" dirty="0" smtClean="0"/>
              <a:t>-positive ,post </a:t>
            </a:r>
            <a:r>
              <a:rPr lang="en-US" sz="2800" dirty="0" err="1" smtClean="0"/>
              <a:t>hemithyroidectomy</a:t>
            </a:r>
            <a:r>
              <a:rPr lang="en-US" sz="2800" dirty="0" smtClean="0"/>
              <a:t> ,or treated with radioactive iodine ) should be monitored with a serum TSH measurement approximately every 4 weeks until mid gestation and at least once near 30 weeks gestation </a:t>
            </a:r>
            <a:r>
              <a:rPr lang="en-US" sz="2800" dirty="0" smtClean="0">
                <a:solidFill>
                  <a:srgbClr val="FF0000"/>
                </a:solidFill>
              </a:rPr>
              <a:t>(S-H)</a:t>
            </a:r>
          </a:p>
          <a:p>
            <a:pPr algn="l" rtl="0">
              <a:buNone/>
            </a:pPr>
            <a:endParaRPr lang="en-US" sz="2800" dirty="0" smtClean="0"/>
          </a:p>
        </p:txBody>
      </p:sp>
    </p:spTree>
  </p:cSld>
  <p:clrMapOvr>
    <a:masterClrMapping/>
  </p:clrMapOvr>
  <p:transition>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algn="l" rtl="0"/>
            <a:endParaRPr lang="en-US" dirty="0" smtClean="0"/>
          </a:p>
          <a:p>
            <a:pPr algn="just" rtl="0"/>
            <a:endParaRPr lang="en-US" sz="2800" dirty="0" smtClean="0"/>
          </a:p>
          <a:p>
            <a:pPr algn="just" rtl="0"/>
            <a:endParaRPr lang="en-US" sz="2800" dirty="0" smtClean="0"/>
          </a:p>
          <a:p>
            <a:pPr algn="just" rtl="0"/>
            <a:r>
              <a:rPr lang="en-US" sz="2800" dirty="0" smtClean="0"/>
              <a:t>Women diagnosed with SCH during pregnancy with negative </a:t>
            </a:r>
            <a:r>
              <a:rPr lang="en-US" sz="2800" dirty="0" err="1" smtClean="0"/>
              <a:t>TPOAb</a:t>
            </a:r>
            <a:r>
              <a:rPr lang="en-US" sz="2800" dirty="0" smtClean="0"/>
              <a:t> usually discontinue</a:t>
            </a:r>
          </a:p>
          <a:p>
            <a:pPr algn="just" rtl="0">
              <a:buNone/>
            </a:pPr>
            <a:r>
              <a:rPr lang="en-US" sz="2800" dirty="0" smtClean="0"/>
              <a:t> </a:t>
            </a:r>
            <a:r>
              <a:rPr lang="en-US" sz="2800" dirty="0" err="1" smtClean="0"/>
              <a:t>levothyroxine</a:t>
            </a:r>
            <a:r>
              <a:rPr lang="en-US" sz="2800" dirty="0" smtClean="0"/>
              <a:t> after delivery and have thyroid function checked 6 weeks, 6 month and 1 year respectively after delivery to ascertain the continuing requirement for </a:t>
            </a:r>
            <a:r>
              <a:rPr lang="en-US" sz="2800" dirty="0" err="1" smtClean="0"/>
              <a:t>levothyroxine</a:t>
            </a:r>
            <a:r>
              <a:rPr lang="en-US" sz="2800" dirty="0" smtClean="0"/>
              <a:t> therapy.</a:t>
            </a:r>
          </a:p>
          <a:p>
            <a:pPr algn="just" rtl="0">
              <a:buNone/>
            </a:pPr>
            <a:endParaRPr lang="ar-EG" sz="2800" dirty="0"/>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28800"/>
            <a:ext cx="9144000" cy="4968552"/>
          </a:xfrm>
        </p:spPr>
        <p:txBody>
          <a:bodyPr>
            <a:normAutofit/>
          </a:bodyPr>
          <a:lstStyle/>
          <a:p>
            <a:pPr algn="just" rtl="0"/>
            <a:r>
              <a:rPr lang="en-US" sz="2800" dirty="0" smtClean="0"/>
              <a:t>To meet the increased metabolic needs during a normal pregnancy , there are changes in thyroid physiology that are reflected in altered thyroid function tests .</a:t>
            </a:r>
          </a:p>
          <a:p>
            <a:pPr algn="just" rtl="0"/>
            <a:r>
              <a:rPr lang="en-US" sz="2800" dirty="0" smtClean="0"/>
              <a:t>The major changes in thyroid function during pregnancy are an increase in serum thyroxin binding globulin (TBG) concentration ,and stimulation of the </a:t>
            </a:r>
            <a:r>
              <a:rPr lang="en-US" sz="2800" dirty="0" err="1" smtClean="0"/>
              <a:t>thyrotopin</a:t>
            </a:r>
            <a:r>
              <a:rPr lang="en-US" sz="2800" dirty="0" smtClean="0"/>
              <a:t> (TSH)receptor by human chorionic </a:t>
            </a:r>
            <a:r>
              <a:rPr lang="en-US" sz="2800" dirty="0" err="1" smtClean="0"/>
              <a:t>gonadotropin</a:t>
            </a:r>
            <a:r>
              <a:rPr lang="en-US" sz="2800" dirty="0" smtClean="0"/>
              <a:t> </a:t>
            </a:r>
            <a:r>
              <a:rPr lang="en-US" sz="2800" dirty="0" err="1" smtClean="0"/>
              <a:t>hcg</a:t>
            </a:r>
            <a:r>
              <a:rPr lang="en-US" sz="2800" dirty="0" smtClean="0"/>
              <a:t>  </a:t>
            </a:r>
          </a:p>
          <a:p>
            <a:pPr algn="l" rtl="0"/>
            <a:endParaRPr lang="en-US" dirty="0" smtClean="0"/>
          </a:p>
          <a:p>
            <a:pPr algn="l" rtl="0"/>
            <a:endParaRPr lang="en-US" dirty="0" smtClean="0"/>
          </a:p>
          <a:p>
            <a:endParaRPr lang="ar-EG" dirty="0"/>
          </a:p>
        </p:txBody>
      </p:sp>
      <p:sp>
        <p:nvSpPr>
          <p:cNvPr id="2" name="Title 1"/>
          <p:cNvSpPr>
            <a:spLocks noGrp="1"/>
          </p:cNvSpPr>
          <p:nvPr>
            <p:ph type="title"/>
          </p:nvPr>
        </p:nvSpPr>
        <p:spPr/>
        <p:txBody>
          <a:bodyPr>
            <a:normAutofit fontScale="90000"/>
          </a:bodyPr>
          <a:lstStyle/>
          <a:p>
            <a:r>
              <a:rPr lang="en-US" dirty="0" smtClean="0"/>
              <a:t>Physiologic adaptation during pregnancy</a:t>
            </a:r>
            <a:endParaRPr lang="ar-EG" dirty="0"/>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lstStyle/>
          <a:p>
            <a:pPr algn="l" rtl="0">
              <a:buNone/>
            </a:pPr>
            <a:endParaRPr lang="en-US" dirty="0" smtClean="0"/>
          </a:p>
          <a:p>
            <a:pPr algn="l" rtl="0">
              <a:buNone/>
            </a:pPr>
            <a:endParaRPr lang="en-US" dirty="0" smtClean="0"/>
          </a:p>
          <a:p>
            <a:pPr algn="just" rtl="0">
              <a:buNone/>
            </a:pPr>
            <a:r>
              <a:rPr lang="en-US" sz="2800" dirty="0" smtClean="0"/>
              <a:t>But SCH with positive anti TPO antibody required thyroid function test in regular interval as these patients were increased risk for overt hypothyroidism. </a:t>
            </a:r>
          </a:p>
          <a:p>
            <a:pPr algn="just" rtl="0">
              <a:buNone/>
            </a:pPr>
            <a:endParaRPr lang="en-US" sz="2800" dirty="0" smtClean="0"/>
          </a:p>
          <a:p>
            <a:pPr algn="just" rtl="0">
              <a:buNone/>
            </a:pPr>
            <a:r>
              <a:rPr lang="en-US" sz="2800" dirty="0" smtClean="0"/>
              <a:t>Women with </a:t>
            </a:r>
            <a:r>
              <a:rPr lang="en-US" sz="2800" dirty="0" err="1" smtClean="0"/>
              <a:t>TPOAb</a:t>
            </a:r>
            <a:r>
              <a:rPr lang="en-US" sz="2800" dirty="0" smtClean="0"/>
              <a:t> and TSH greater than 5 </a:t>
            </a:r>
            <a:r>
              <a:rPr lang="en-US" sz="2800" dirty="0" err="1" smtClean="0"/>
              <a:t>mU</a:t>
            </a:r>
            <a:r>
              <a:rPr lang="en-US" sz="2800" dirty="0" smtClean="0"/>
              <a:t>/l in pregnancy were more likely to have persistently elevated TSH.</a:t>
            </a:r>
            <a:endParaRPr lang="ar-EG" sz="2800" dirty="0"/>
          </a:p>
        </p:txBody>
      </p:sp>
    </p:spTree>
  </p:cSld>
  <p:clrMapOvr>
    <a:masterClrMapping/>
  </p:clrMapOvr>
  <p:transition>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007291"/>
          </a:xfrm>
        </p:spPr>
        <p:txBody>
          <a:bodyPr>
            <a:normAutofit fontScale="92500" lnSpcReduction="10000"/>
          </a:bodyPr>
          <a:lstStyle/>
          <a:p>
            <a:pPr algn="l" rtl="0"/>
            <a:endParaRPr lang="en-US" sz="2400" dirty="0" smtClean="0"/>
          </a:p>
          <a:p>
            <a:pPr algn="just" rtl="0"/>
            <a:r>
              <a:rPr lang="en-US" sz="3000" dirty="0" smtClean="0"/>
              <a:t>Treated hypothyroid women of reproductive age should be counseled regarding the likelihood of increase demand for LT4 during pregnancy such women should also be counseled to contact her caregiver immediately upon a confirmed or suspected pregnancy </a:t>
            </a:r>
            <a:r>
              <a:rPr lang="en-US" sz="3000" dirty="0" smtClean="0">
                <a:solidFill>
                  <a:srgbClr val="FF0000"/>
                </a:solidFill>
              </a:rPr>
              <a:t>(S-H)</a:t>
            </a:r>
          </a:p>
          <a:p>
            <a:pPr algn="just" rtl="0"/>
            <a:endParaRPr lang="en-US" sz="3000" dirty="0" smtClean="0"/>
          </a:p>
          <a:p>
            <a:pPr algn="just" rtl="0">
              <a:buNone/>
            </a:pPr>
            <a:endParaRPr lang="en-US" sz="3000" dirty="0" smtClean="0"/>
          </a:p>
          <a:p>
            <a:pPr algn="just" rtl="0"/>
            <a:r>
              <a:rPr lang="en-US" sz="3000" dirty="0" smtClean="0"/>
              <a:t>In hypothyroid women treated with LT4 who are planning pregnancy serum TSH should be evaluated  preconception, and LT4 dose adjusted to achieve a TSH value between the  lower reference limit and 2.5mU/L</a:t>
            </a:r>
            <a:r>
              <a:rPr lang="en-US" sz="3000" dirty="0" smtClean="0">
                <a:solidFill>
                  <a:srgbClr val="FF0000"/>
                </a:solidFill>
              </a:rPr>
              <a:t>(S-M</a:t>
            </a:r>
            <a:endParaRPr lang="ar-EG" sz="3500" dirty="0" smtClean="0"/>
          </a:p>
          <a:p>
            <a:pPr algn="just" rtl="0"/>
            <a:endParaRPr lang="ar-EG" sz="3500" dirty="0"/>
          </a:p>
        </p:txBody>
      </p:sp>
    </p:spTree>
  </p:cSld>
  <p:clrMapOvr>
    <a:masterClrMapping/>
  </p:clrMapOvr>
  <p:transition>
    <p:wipe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0"/>
            <a:ext cx="9144000" cy="6858000"/>
          </a:xfrm>
        </p:spPr>
        <p:txBody>
          <a:bodyPr>
            <a:noAutofit/>
          </a:bodyPr>
          <a:lstStyle/>
          <a:p>
            <a:pPr algn="just" rtl="0"/>
            <a:r>
              <a:rPr lang="en-US" sz="2800" dirty="0" smtClean="0"/>
              <a:t>Following delivery ,LT4 should be reduced to the patient's preconception dose .</a:t>
            </a:r>
          </a:p>
          <a:p>
            <a:pPr algn="just" rtl="0"/>
            <a:r>
              <a:rPr lang="en-US" sz="2800" dirty="0" smtClean="0"/>
              <a:t>additionally thyroid function testing should be performed at approximately 6 weeks postpartum </a:t>
            </a:r>
            <a:r>
              <a:rPr lang="en-US" sz="2800" dirty="0" smtClean="0">
                <a:solidFill>
                  <a:srgbClr val="FF0000"/>
                </a:solidFill>
              </a:rPr>
              <a:t>(S-M)</a:t>
            </a:r>
          </a:p>
          <a:p>
            <a:pPr algn="just" rtl="0">
              <a:buNone/>
            </a:pPr>
            <a:endParaRPr lang="en-US" sz="2800" dirty="0" smtClean="0"/>
          </a:p>
          <a:p>
            <a:pPr algn="just" rtl="0"/>
            <a:r>
              <a:rPr lang="en-US" sz="2800" dirty="0" err="1" smtClean="0"/>
              <a:t>Levothyroxin</a:t>
            </a:r>
            <a:r>
              <a:rPr lang="en-US" sz="2800" dirty="0" smtClean="0"/>
              <a:t> ingestion should be separated from prenatal vitamins containing iron and calcium supplements ,soya product , at least 4 hours to ensure adequate absorption  </a:t>
            </a:r>
            <a:endParaRPr lang="ar-EG" sz="2800" dirty="0" smtClean="0"/>
          </a:p>
          <a:p>
            <a:pPr algn="just" rtl="0"/>
            <a:endParaRPr lang="ar-EG" sz="2800" dirty="0" smtClean="0"/>
          </a:p>
          <a:p>
            <a:pPr algn="just" rtl="0">
              <a:buNone/>
            </a:pPr>
            <a:endParaRPr lang="en-US" sz="2800" dirty="0" smtClean="0">
              <a:solidFill>
                <a:srgbClr val="FF0000"/>
              </a:solidFill>
            </a:endParaRPr>
          </a:p>
        </p:txBody>
      </p:sp>
    </p:spTree>
  </p:cSld>
  <p:clrMapOvr>
    <a:masterClrMapping/>
  </p:clrMapOvr>
  <p:transition>
    <p:wipe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sp>
        <p:nvSpPr>
          <p:cNvPr id="7" name="Content Placeholder 6"/>
          <p:cNvSpPr>
            <a:spLocks noGrp="1"/>
          </p:cNvSpPr>
          <p:nvPr>
            <p:ph idx="1"/>
          </p:nvPr>
        </p:nvSpPr>
        <p:spPr>
          <a:xfrm>
            <a:off x="0" y="1481328"/>
            <a:ext cx="9144000" cy="5376672"/>
          </a:xfrm>
        </p:spPr>
        <p:txBody>
          <a:bodyPr/>
          <a:lstStyle/>
          <a:p>
            <a:pPr lvl="1">
              <a:buNone/>
            </a:pPr>
            <a:endParaRPr lang="ar-EG" dirty="0"/>
          </a:p>
        </p:txBody>
      </p:sp>
      <p:sp>
        <p:nvSpPr>
          <p:cNvPr id="4" name="Rectangle 3"/>
          <p:cNvSpPr/>
          <p:nvPr/>
        </p:nvSpPr>
        <p:spPr>
          <a:xfrm>
            <a:off x="0" y="0"/>
            <a:ext cx="9144000" cy="1224136"/>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lvl="0" algn="ctr"/>
            <a:r>
              <a:rPr lang="en-US" sz="2400" dirty="0" smtClean="0"/>
              <a:t>In high risk women, check TSH as soon as pregnancy confirmed , with reflex </a:t>
            </a:r>
            <a:r>
              <a:rPr lang="en-US" sz="2400" dirty="0" err="1" smtClean="0"/>
              <a:t>TPOAb</a:t>
            </a:r>
            <a:r>
              <a:rPr lang="en-US" sz="2400" dirty="0" smtClean="0"/>
              <a:t> if TSH 2.5-10 mu/l</a:t>
            </a:r>
            <a:endParaRPr lang="ar-EG" sz="2400" dirty="0"/>
          </a:p>
        </p:txBody>
      </p:sp>
      <p:sp>
        <p:nvSpPr>
          <p:cNvPr id="5" name="Rectangle 4"/>
          <p:cNvSpPr/>
          <p:nvPr/>
        </p:nvSpPr>
        <p:spPr>
          <a:xfrm>
            <a:off x="1043608" y="1628800"/>
            <a:ext cx="2592288" cy="64807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smtClean="0"/>
              <a:t>TSH 2.5-10 mu/l</a:t>
            </a:r>
            <a:endParaRPr lang="ar-EG" sz="2200" dirty="0"/>
          </a:p>
        </p:txBody>
      </p:sp>
      <p:sp>
        <p:nvSpPr>
          <p:cNvPr id="6" name="Rectangle 5"/>
          <p:cNvSpPr/>
          <p:nvPr/>
        </p:nvSpPr>
        <p:spPr>
          <a:xfrm>
            <a:off x="5364088" y="1628800"/>
            <a:ext cx="3240360" cy="64807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smtClean="0"/>
              <a:t>TSH&gt;10 mu/l </a:t>
            </a:r>
            <a:endParaRPr lang="ar-EG" sz="2200" dirty="0" smtClean="0"/>
          </a:p>
        </p:txBody>
      </p:sp>
      <p:sp>
        <p:nvSpPr>
          <p:cNvPr id="8" name="Rectangle 7"/>
          <p:cNvSpPr/>
          <p:nvPr/>
        </p:nvSpPr>
        <p:spPr>
          <a:xfrm>
            <a:off x="683568" y="2852936"/>
            <a:ext cx="2520280" cy="72008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err="1" smtClean="0"/>
              <a:t>TPoAb</a:t>
            </a:r>
            <a:r>
              <a:rPr lang="en-US" sz="2200" dirty="0" smtClean="0"/>
              <a:t> positive</a:t>
            </a:r>
            <a:r>
              <a:rPr lang="en-US" dirty="0" smtClean="0"/>
              <a:t> </a:t>
            </a:r>
            <a:endParaRPr lang="ar-EG" dirty="0"/>
          </a:p>
        </p:txBody>
      </p:sp>
      <p:sp>
        <p:nvSpPr>
          <p:cNvPr id="9" name="Rectangle 8"/>
          <p:cNvSpPr/>
          <p:nvPr/>
        </p:nvSpPr>
        <p:spPr>
          <a:xfrm>
            <a:off x="3779912" y="2924944"/>
            <a:ext cx="2520280" cy="72008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err="1" smtClean="0"/>
              <a:t>TPoAb</a:t>
            </a:r>
            <a:r>
              <a:rPr lang="en-US" sz="2200" dirty="0" smtClean="0"/>
              <a:t> negative</a:t>
            </a:r>
            <a:endParaRPr lang="ar-EG" sz="2200" dirty="0" smtClean="0"/>
          </a:p>
        </p:txBody>
      </p:sp>
      <p:sp>
        <p:nvSpPr>
          <p:cNvPr id="10" name="Rectangle 9"/>
          <p:cNvSpPr/>
          <p:nvPr/>
        </p:nvSpPr>
        <p:spPr>
          <a:xfrm>
            <a:off x="0" y="4221088"/>
            <a:ext cx="2592288" cy="792088"/>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smtClean="0"/>
              <a:t>TSH</a:t>
            </a:r>
          </a:p>
          <a:p>
            <a:pPr algn="ctr"/>
            <a:r>
              <a:rPr lang="en-US" sz="2200" dirty="0" smtClean="0"/>
              <a:t>2.5-ULRR</a:t>
            </a:r>
            <a:endParaRPr lang="ar-EG" sz="2200" dirty="0" smtClean="0"/>
          </a:p>
        </p:txBody>
      </p:sp>
      <p:sp>
        <p:nvSpPr>
          <p:cNvPr id="11" name="Rectangle 10"/>
          <p:cNvSpPr/>
          <p:nvPr/>
        </p:nvSpPr>
        <p:spPr>
          <a:xfrm>
            <a:off x="179512" y="5517232"/>
            <a:ext cx="2088232" cy="576064"/>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smtClean="0"/>
              <a:t>Consider </a:t>
            </a:r>
            <a:r>
              <a:rPr lang="en-US" sz="2200" dirty="0" err="1" smtClean="0"/>
              <a:t>ttt</a:t>
            </a:r>
            <a:r>
              <a:rPr lang="en-US" sz="2200" dirty="0" smtClean="0"/>
              <a:t> with LT4</a:t>
            </a:r>
            <a:endParaRPr lang="ar-EG" sz="2200" dirty="0" smtClean="0"/>
          </a:p>
        </p:txBody>
      </p:sp>
      <p:sp>
        <p:nvSpPr>
          <p:cNvPr id="12" name="Rectangle 11"/>
          <p:cNvSpPr/>
          <p:nvPr/>
        </p:nvSpPr>
        <p:spPr>
          <a:xfrm>
            <a:off x="2843808" y="4365104"/>
            <a:ext cx="2232248" cy="64807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smtClean="0"/>
              <a:t>TSH</a:t>
            </a:r>
          </a:p>
          <a:p>
            <a:pPr algn="ctr"/>
            <a:r>
              <a:rPr lang="en-US" sz="2200" dirty="0" smtClean="0"/>
              <a:t>ULRR- 10 mu/l</a:t>
            </a:r>
            <a:endParaRPr lang="ar-EG" sz="2200" dirty="0" smtClean="0"/>
          </a:p>
        </p:txBody>
      </p:sp>
      <p:sp>
        <p:nvSpPr>
          <p:cNvPr id="13" name="Rectangle 12"/>
          <p:cNvSpPr/>
          <p:nvPr/>
        </p:nvSpPr>
        <p:spPr>
          <a:xfrm>
            <a:off x="3059832" y="5589240"/>
            <a:ext cx="2376264" cy="576064"/>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err="1" smtClean="0"/>
              <a:t>Ttt</a:t>
            </a:r>
            <a:r>
              <a:rPr lang="en-US" sz="2200" dirty="0" smtClean="0"/>
              <a:t> with LT4</a:t>
            </a:r>
            <a:endParaRPr lang="ar-EG" sz="2200" dirty="0" smtClean="0"/>
          </a:p>
        </p:txBody>
      </p:sp>
      <p:sp>
        <p:nvSpPr>
          <p:cNvPr id="14" name="Rectangle 13"/>
          <p:cNvSpPr/>
          <p:nvPr/>
        </p:nvSpPr>
        <p:spPr>
          <a:xfrm>
            <a:off x="5292080" y="4221088"/>
            <a:ext cx="1872208" cy="64807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smtClean="0"/>
              <a:t>TSH</a:t>
            </a:r>
          </a:p>
          <a:p>
            <a:pPr algn="ctr"/>
            <a:r>
              <a:rPr lang="en-US" sz="2200" dirty="0" smtClean="0"/>
              <a:t>2.5-ULRR</a:t>
            </a:r>
            <a:endParaRPr lang="ar-EG" sz="2200" dirty="0" smtClean="0"/>
          </a:p>
        </p:txBody>
      </p:sp>
      <p:sp>
        <p:nvSpPr>
          <p:cNvPr id="15" name="Rectangle 14"/>
          <p:cNvSpPr/>
          <p:nvPr/>
        </p:nvSpPr>
        <p:spPr>
          <a:xfrm>
            <a:off x="7236296" y="4149080"/>
            <a:ext cx="2448272" cy="72008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dirty="0" smtClean="0"/>
              <a:t>T</a:t>
            </a:r>
            <a:r>
              <a:rPr lang="en-US" sz="2200" dirty="0" smtClean="0"/>
              <a:t>SH</a:t>
            </a:r>
          </a:p>
          <a:p>
            <a:pPr algn="ctr"/>
            <a:r>
              <a:rPr lang="en-US" sz="2200" dirty="0" smtClean="0"/>
              <a:t>ULRR -10 mu/l</a:t>
            </a:r>
            <a:endParaRPr lang="ar-EG" sz="2200" dirty="0" smtClean="0"/>
          </a:p>
        </p:txBody>
      </p:sp>
      <p:sp>
        <p:nvSpPr>
          <p:cNvPr id="16" name="Rectangle 15"/>
          <p:cNvSpPr/>
          <p:nvPr/>
        </p:nvSpPr>
        <p:spPr>
          <a:xfrm>
            <a:off x="5796136" y="5157192"/>
            <a:ext cx="1224136" cy="72008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smtClean="0"/>
              <a:t>No TTT</a:t>
            </a:r>
            <a:endParaRPr lang="ar-EG" sz="2200" dirty="0"/>
          </a:p>
        </p:txBody>
      </p:sp>
      <p:sp>
        <p:nvSpPr>
          <p:cNvPr id="17" name="Rectangle 16"/>
          <p:cNvSpPr/>
          <p:nvPr/>
        </p:nvSpPr>
        <p:spPr>
          <a:xfrm>
            <a:off x="7236296" y="5301208"/>
            <a:ext cx="1907704" cy="576064"/>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smtClean="0"/>
              <a:t>Consider </a:t>
            </a:r>
            <a:r>
              <a:rPr lang="en-US" sz="2200" dirty="0" err="1" smtClean="0"/>
              <a:t>ttt</a:t>
            </a:r>
            <a:endParaRPr lang="ar-EG" sz="2200" dirty="0" smtClean="0"/>
          </a:p>
        </p:txBody>
      </p:sp>
      <p:cxnSp>
        <p:nvCxnSpPr>
          <p:cNvPr id="19" name="Straight Arrow Connector 18"/>
          <p:cNvCxnSpPr>
            <a:endCxn id="5" idx="0"/>
          </p:cNvCxnSpPr>
          <p:nvPr/>
        </p:nvCxnSpPr>
        <p:spPr>
          <a:xfrm>
            <a:off x="2339752" y="1196752"/>
            <a:ext cx="0" cy="4320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1" name="Straight Arrow Connector 20"/>
          <p:cNvCxnSpPr/>
          <p:nvPr/>
        </p:nvCxnSpPr>
        <p:spPr>
          <a:xfrm>
            <a:off x="6300192" y="1196752"/>
            <a:ext cx="0" cy="4320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 name="Straight Connector 24"/>
          <p:cNvCxnSpPr/>
          <p:nvPr/>
        </p:nvCxnSpPr>
        <p:spPr>
          <a:xfrm>
            <a:off x="2411760" y="3573016"/>
            <a:ext cx="0" cy="432048"/>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flipH="1">
            <a:off x="1475656" y="3933056"/>
            <a:ext cx="936104" cy="0"/>
          </a:xfrm>
          <a:prstGeom prst="line">
            <a:avLst/>
          </a:prstGeom>
        </p:spPr>
        <p:style>
          <a:lnRef idx="2">
            <a:schemeClr val="dk1"/>
          </a:lnRef>
          <a:fillRef idx="0">
            <a:schemeClr val="dk1"/>
          </a:fillRef>
          <a:effectRef idx="1">
            <a:schemeClr val="dk1"/>
          </a:effectRef>
          <a:fontRef idx="minor">
            <a:schemeClr val="tx1"/>
          </a:fontRef>
        </p:style>
      </p:cxnSp>
      <p:cxnSp>
        <p:nvCxnSpPr>
          <p:cNvPr id="29" name="Straight Arrow Connector 28"/>
          <p:cNvCxnSpPr/>
          <p:nvPr/>
        </p:nvCxnSpPr>
        <p:spPr>
          <a:xfrm>
            <a:off x="1475656" y="4005064"/>
            <a:ext cx="0" cy="21602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1" name="Straight Connector 30"/>
          <p:cNvCxnSpPr/>
          <p:nvPr/>
        </p:nvCxnSpPr>
        <p:spPr>
          <a:xfrm>
            <a:off x="2411760" y="3933056"/>
            <a:ext cx="1440160" cy="0"/>
          </a:xfrm>
          <a:prstGeom prst="line">
            <a:avLst/>
          </a:prstGeom>
        </p:spPr>
        <p:style>
          <a:lnRef idx="2">
            <a:schemeClr val="dk1"/>
          </a:lnRef>
          <a:fillRef idx="0">
            <a:schemeClr val="dk1"/>
          </a:fillRef>
          <a:effectRef idx="1">
            <a:schemeClr val="dk1"/>
          </a:effectRef>
          <a:fontRef idx="minor">
            <a:schemeClr val="tx1"/>
          </a:fontRef>
        </p:style>
      </p:cxnSp>
      <p:cxnSp>
        <p:nvCxnSpPr>
          <p:cNvPr id="33" name="Straight Arrow Connector 32"/>
          <p:cNvCxnSpPr/>
          <p:nvPr/>
        </p:nvCxnSpPr>
        <p:spPr>
          <a:xfrm>
            <a:off x="3851920" y="3933056"/>
            <a:ext cx="0" cy="36004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5" name="Straight Arrow Connector 34"/>
          <p:cNvCxnSpPr>
            <a:endCxn id="11" idx="0"/>
          </p:cNvCxnSpPr>
          <p:nvPr/>
        </p:nvCxnSpPr>
        <p:spPr>
          <a:xfrm flipH="1">
            <a:off x="1223628" y="5085184"/>
            <a:ext cx="36004" cy="4320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4139952" y="5013176"/>
            <a:ext cx="0" cy="57606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9" name="Straight Connector 38"/>
          <p:cNvCxnSpPr>
            <a:stCxn id="5" idx="2"/>
          </p:cNvCxnSpPr>
          <p:nvPr/>
        </p:nvCxnSpPr>
        <p:spPr>
          <a:xfrm>
            <a:off x="2339752" y="2276872"/>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p:nvPr/>
        </p:nvCxnSpPr>
        <p:spPr>
          <a:xfrm>
            <a:off x="2411760" y="2492896"/>
            <a:ext cx="2592288" cy="0"/>
          </a:xfrm>
          <a:prstGeom prst="line">
            <a:avLst/>
          </a:prstGeom>
        </p:spPr>
        <p:style>
          <a:lnRef idx="2">
            <a:schemeClr val="dk1"/>
          </a:lnRef>
          <a:fillRef idx="0">
            <a:schemeClr val="dk1"/>
          </a:fillRef>
          <a:effectRef idx="1">
            <a:schemeClr val="dk1"/>
          </a:effectRef>
          <a:fontRef idx="minor">
            <a:schemeClr val="tx1"/>
          </a:fontRef>
        </p:style>
      </p:cxnSp>
      <p:cxnSp>
        <p:nvCxnSpPr>
          <p:cNvPr id="43" name="Straight Arrow Connector 42"/>
          <p:cNvCxnSpPr>
            <a:endCxn id="9" idx="0"/>
          </p:cNvCxnSpPr>
          <p:nvPr/>
        </p:nvCxnSpPr>
        <p:spPr>
          <a:xfrm>
            <a:off x="5004048" y="2564904"/>
            <a:ext cx="36004" cy="36004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7" name="Straight Arrow Connector 46"/>
          <p:cNvCxnSpPr/>
          <p:nvPr/>
        </p:nvCxnSpPr>
        <p:spPr>
          <a:xfrm>
            <a:off x="1907704" y="2492896"/>
            <a:ext cx="0" cy="2880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9" name="Straight Connector 48"/>
          <p:cNvCxnSpPr/>
          <p:nvPr/>
        </p:nvCxnSpPr>
        <p:spPr>
          <a:xfrm flipH="1">
            <a:off x="1979712" y="2492896"/>
            <a:ext cx="432048" cy="0"/>
          </a:xfrm>
          <a:prstGeom prst="line">
            <a:avLst/>
          </a:prstGeom>
        </p:spPr>
        <p:style>
          <a:lnRef idx="2">
            <a:schemeClr val="dk1"/>
          </a:lnRef>
          <a:fillRef idx="0">
            <a:schemeClr val="dk1"/>
          </a:fillRef>
          <a:effectRef idx="1">
            <a:schemeClr val="dk1"/>
          </a:effectRef>
          <a:fontRef idx="minor">
            <a:schemeClr val="tx1"/>
          </a:fontRef>
        </p:style>
      </p:cxnSp>
      <p:cxnSp>
        <p:nvCxnSpPr>
          <p:cNvPr id="51" name="Straight Connector 50"/>
          <p:cNvCxnSpPr>
            <a:stCxn id="9" idx="2"/>
          </p:cNvCxnSpPr>
          <p:nvPr/>
        </p:nvCxnSpPr>
        <p:spPr>
          <a:xfrm>
            <a:off x="5040052" y="3645024"/>
            <a:ext cx="36004" cy="216024"/>
          </a:xfrm>
          <a:prstGeom prst="line">
            <a:avLst/>
          </a:prstGeom>
        </p:spPr>
        <p:style>
          <a:lnRef idx="2">
            <a:schemeClr val="dk1"/>
          </a:lnRef>
          <a:fillRef idx="0">
            <a:schemeClr val="dk1"/>
          </a:fillRef>
          <a:effectRef idx="1">
            <a:schemeClr val="dk1"/>
          </a:effectRef>
          <a:fontRef idx="minor">
            <a:schemeClr val="tx1"/>
          </a:fontRef>
        </p:style>
      </p:cxnSp>
      <p:cxnSp>
        <p:nvCxnSpPr>
          <p:cNvPr id="53" name="Straight Connector 52"/>
          <p:cNvCxnSpPr/>
          <p:nvPr/>
        </p:nvCxnSpPr>
        <p:spPr>
          <a:xfrm flipV="1">
            <a:off x="5076056" y="3789040"/>
            <a:ext cx="3384376" cy="72008"/>
          </a:xfrm>
          <a:prstGeom prst="line">
            <a:avLst/>
          </a:prstGeom>
        </p:spPr>
        <p:style>
          <a:lnRef idx="2">
            <a:schemeClr val="dk1"/>
          </a:lnRef>
          <a:fillRef idx="0">
            <a:schemeClr val="dk1"/>
          </a:fillRef>
          <a:effectRef idx="1">
            <a:schemeClr val="dk1"/>
          </a:effectRef>
          <a:fontRef idx="minor">
            <a:schemeClr val="tx1"/>
          </a:fontRef>
        </p:style>
      </p:cxnSp>
      <p:cxnSp>
        <p:nvCxnSpPr>
          <p:cNvPr id="57" name="Straight Arrow Connector 56"/>
          <p:cNvCxnSpPr/>
          <p:nvPr/>
        </p:nvCxnSpPr>
        <p:spPr>
          <a:xfrm>
            <a:off x="6228184" y="3861048"/>
            <a:ext cx="0" cy="2880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9" name="Straight Arrow Connector 58"/>
          <p:cNvCxnSpPr/>
          <p:nvPr/>
        </p:nvCxnSpPr>
        <p:spPr>
          <a:xfrm>
            <a:off x="8460432" y="3789040"/>
            <a:ext cx="0" cy="36004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1" name="Straight Arrow Connector 60"/>
          <p:cNvCxnSpPr>
            <a:stCxn id="14" idx="2"/>
          </p:cNvCxnSpPr>
          <p:nvPr/>
        </p:nvCxnSpPr>
        <p:spPr>
          <a:xfrm>
            <a:off x="6228184" y="4869160"/>
            <a:ext cx="0" cy="2880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3" name="Straight Arrow Connector 62"/>
          <p:cNvCxnSpPr/>
          <p:nvPr/>
        </p:nvCxnSpPr>
        <p:spPr>
          <a:xfrm>
            <a:off x="8244408" y="4941168"/>
            <a:ext cx="0" cy="2880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68" name="Rectangle 67"/>
          <p:cNvSpPr/>
          <p:nvPr/>
        </p:nvSpPr>
        <p:spPr>
          <a:xfrm>
            <a:off x="6732240" y="2636912"/>
            <a:ext cx="2232248" cy="504056"/>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200" dirty="0" smtClean="0"/>
              <a:t>Treat with LT4</a:t>
            </a:r>
            <a:endParaRPr lang="ar-EG" sz="2200" dirty="0"/>
          </a:p>
        </p:txBody>
      </p:sp>
      <p:cxnSp>
        <p:nvCxnSpPr>
          <p:cNvPr id="70" name="Straight Arrow Connector 69"/>
          <p:cNvCxnSpPr>
            <a:endCxn id="68" idx="0"/>
          </p:cNvCxnSpPr>
          <p:nvPr/>
        </p:nvCxnSpPr>
        <p:spPr>
          <a:xfrm flipH="1">
            <a:off x="7848364" y="2276872"/>
            <a:ext cx="36004" cy="36004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ransition>
    <p:wipe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pPr algn="ctr">
              <a:buNone/>
            </a:pPr>
            <a:r>
              <a:rPr lang="en-US" sz="7200" dirty="0" smtClean="0"/>
              <a:t>Thank you</a:t>
            </a:r>
            <a:endParaRPr lang="ar-EG" sz="7200" dirty="0"/>
          </a:p>
        </p:txBody>
      </p:sp>
    </p:spTree>
  </p:cSld>
  <p:clrMapOvr>
    <a:masterClrMapping/>
  </p:clrMapOvr>
  <p:transition>
    <p:wipe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048672"/>
          </a:xfrm>
        </p:spPr>
        <p:txBody>
          <a:bodyPr>
            <a:normAutofit/>
          </a:bodyPr>
          <a:lstStyle/>
          <a:p>
            <a:pPr algn="l" rtl="0"/>
            <a:r>
              <a:rPr lang="en-US" sz="2800" dirty="0" smtClean="0">
                <a:solidFill>
                  <a:srgbClr val="FF0000"/>
                </a:solidFill>
              </a:rPr>
              <a:t>Increase in thyroxin binding globulin</a:t>
            </a:r>
          </a:p>
          <a:p>
            <a:pPr algn="l" rtl="0">
              <a:buNone/>
            </a:pPr>
            <a:endParaRPr lang="en-US" dirty="0" smtClean="0"/>
          </a:p>
          <a:p>
            <a:pPr algn="l" rtl="0">
              <a:buNone/>
            </a:pPr>
            <a:r>
              <a:rPr lang="en-US" dirty="0" smtClean="0"/>
              <a:t>-</a:t>
            </a:r>
            <a:r>
              <a:rPr lang="en-US" sz="2800" dirty="0" smtClean="0"/>
              <a:t>secondary to estrogenic stimulation of TBG synthesis and reduced hepatic clearance of TBG .two to three fold.</a:t>
            </a:r>
          </a:p>
          <a:p>
            <a:pPr algn="l" rtl="0">
              <a:buNone/>
            </a:pPr>
            <a:endParaRPr lang="en-US" sz="2800" dirty="0" smtClean="0"/>
          </a:p>
          <a:p>
            <a:pPr algn="l" rtl="0">
              <a:buNone/>
            </a:pPr>
            <a:r>
              <a:rPr lang="en-US" sz="2800" dirty="0" smtClean="0"/>
              <a:t>-levels of bound proteins ,total thyroxin ,total </a:t>
            </a:r>
            <a:r>
              <a:rPr lang="en-US" sz="2800" dirty="0" err="1" smtClean="0"/>
              <a:t>triiodothyronine</a:t>
            </a:r>
            <a:r>
              <a:rPr lang="en-US" sz="2800" dirty="0" smtClean="0"/>
              <a:t> are increased.</a:t>
            </a:r>
          </a:p>
          <a:p>
            <a:pPr algn="l" rtl="0">
              <a:buNone/>
            </a:pPr>
            <a:endParaRPr lang="en-US" sz="2800" dirty="0" smtClean="0"/>
          </a:p>
          <a:p>
            <a:pPr algn="l" rtl="0">
              <a:buNone/>
            </a:pPr>
            <a:r>
              <a:rPr lang="en-US" sz="2800" dirty="0" smtClean="0"/>
              <a:t>-begin early in the first trimester ,plateaus during </a:t>
            </a:r>
            <a:r>
              <a:rPr lang="en-US" sz="2800" dirty="0" err="1" smtClean="0"/>
              <a:t>midgestation</a:t>
            </a:r>
            <a:r>
              <a:rPr lang="en-US" sz="2800" dirty="0" smtClean="0"/>
              <a:t> ,and persist until shortly after delivery .</a:t>
            </a:r>
          </a:p>
          <a:p>
            <a:pPr algn="l"/>
            <a:endParaRPr lang="ar-EG" dirty="0"/>
          </a:p>
        </p:txBody>
      </p:sp>
    </p:spTree>
  </p:cSld>
  <p:clrMapOvr>
    <a:masterClrMapping/>
  </p:clrMapOvr>
  <p:transition>
    <p:wipe dir="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l" rtl="0"/>
            <a:r>
              <a:rPr lang="en-US" sz="3200" dirty="0" smtClean="0">
                <a:solidFill>
                  <a:srgbClr val="FF0000"/>
                </a:solidFill>
              </a:rPr>
              <a:t>Human chorionic </a:t>
            </a:r>
            <a:r>
              <a:rPr lang="en-US" sz="3200" dirty="0" err="1" smtClean="0">
                <a:solidFill>
                  <a:srgbClr val="FF0000"/>
                </a:solidFill>
              </a:rPr>
              <a:t>gonadotropin</a:t>
            </a:r>
            <a:r>
              <a:rPr lang="en-US" sz="3200" dirty="0" smtClean="0">
                <a:solidFill>
                  <a:srgbClr val="FF0000"/>
                </a:solidFill>
              </a:rPr>
              <a:t> (</a:t>
            </a:r>
            <a:r>
              <a:rPr lang="en-US" sz="3200" dirty="0" err="1" smtClean="0">
                <a:solidFill>
                  <a:srgbClr val="FF0000"/>
                </a:solidFill>
              </a:rPr>
              <a:t>hcg</a:t>
            </a:r>
            <a:r>
              <a:rPr lang="en-US" sz="3200" dirty="0" smtClean="0"/>
              <a:t>):</a:t>
            </a:r>
            <a:endParaRPr lang="en-US" sz="1800" dirty="0" smtClean="0"/>
          </a:p>
          <a:p>
            <a:pPr algn="l" rtl="0">
              <a:buNone/>
              <a:defRPr/>
            </a:pPr>
            <a:r>
              <a:rPr lang="en-US" sz="3800" dirty="0" smtClean="0"/>
              <a:t> - </a:t>
            </a:r>
            <a:r>
              <a:rPr lang="en-US" sz="2800" dirty="0" smtClean="0"/>
              <a:t>Similarity of TSH and </a:t>
            </a:r>
            <a:r>
              <a:rPr lang="en-US" sz="2800" dirty="0" err="1" smtClean="0"/>
              <a:t>hcg</a:t>
            </a:r>
            <a:r>
              <a:rPr lang="en-US" sz="2800" dirty="0" smtClean="0"/>
              <a:t> </a:t>
            </a:r>
          </a:p>
          <a:p>
            <a:pPr algn="l" rtl="0">
              <a:buNone/>
              <a:defRPr/>
            </a:pPr>
            <a:r>
              <a:rPr lang="en-US" sz="3800" dirty="0" smtClean="0"/>
              <a:t>  -</a:t>
            </a:r>
            <a:r>
              <a:rPr lang="en-US" sz="2800" dirty="0" smtClean="0"/>
              <a:t>HCG has weak </a:t>
            </a:r>
            <a:r>
              <a:rPr lang="en-US" sz="2800" dirty="0" err="1" smtClean="0"/>
              <a:t>thyrotropic</a:t>
            </a:r>
            <a:r>
              <a:rPr lang="en-US" sz="2800" dirty="0" smtClean="0"/>
              <a:t> activity stimulates TSH receptor</a:t>
            </a:r>
          </a:p>
          <a:p>
            <a:pPr algn="just" rtl="0">
              <a:buNone/>
            </a:pPr>
            <a:r>
              <a:rPr lang="en-US" sz="3800" dirty="0" smtClean="0"/>
              <a:t>-</a:t>
            </a:r>
            <a:r>
              <a:rPr lang="en-US" sz="2800" dirty="0" smtClean="0"/>
              <a:t>serum </a:t>
            </a:r>
            <a:r>
              <a:rPr lang="en-US" sz="2800" dirty="0" err="1" smtClean="0"/>
              <a:t>hcg</a:t>
            </a:r>
            <a:r>
              <a:rPr lang="en-US" sz="2800" dirty="0" smtClean="0"/>
              <a:t> concentrations increase soon  after fertilization  ,peaks around gestational week 10-12 during this peak ,total serum T4and T3 concentrations increase , serum free T4 and T3 concentrations increase slightly , usually within the normal range , and serum TSH concentrations are appropriately reduced  ,decline to undetectable level at gestational week 20</a:t>
            </a:r>
            <a:endParaRPr lang="en-US" sz="2400" dirty="0" smtClean="0"/>
          </a:p>
        </p:txBody>
      </p:sp>
    </p:spTree>
  </p:cSld>
  <p:clrMapOvr>
    <a:masterClrMapping/>
  </p:clrMapOvr>
  <p:transition>
    <p:wipe dir="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9144000" cy="5976664"/>
          </a:xfrm>
        </p:spPr>
        <p:txBody>
          <a:bodyPr/>
          <a:lstStyle/>
          <a:p>
            <a:pPr algn="just" rtl="0">
              <a:buNone/>
            </a:pPr>
            <a:r>
              <a:rPr lang="en-US" sz="2800" dirty="0" smtClean="0"/>
              <a:t>- Later in pregnancy , as </a:t>
            </a:r>
            <a:r>
              <a:rPr lang="en-US" sz="2800" dirty="0" err="1" smtClean="0"/>
              <a:t>hcg</a:t>
            </a:r>
            <a:r>
              <a:rPr lang="en-US" sz="2800" dirty="0" smtClean="0"/>
              <a:t> secretion declines ,serum free T4and T3 concentration decline and serum TSH concentration rise slightly to or within normal range.</a:t>
            </a:r>
          </a:p>
          <a:p>
            <a:pPr algn="l" rtl="0">
              <a:buNone/>
            </a:pPr>
            <a:r>
              <a:rPr lang="en-US" sz="2800" dirty="0" smtClean="0"/>
              <a:t>- 20% increase in size of the gland due to hyperplasia and </a:t>
            </a:r>
            <a:r>
              <a:rPr lang="en-US" sz="2800" dirty="0" err="1" smtClean="0"/>
              <a:t>vascularity</a:t>
            </a:r>
            <a:r>
              <a:rPr lang="en-US" sz="2800" dirty="0" smtClean="0"/>
              <a:t>    </a:t>
            </a:r>
            <a:endParaRPr lang="ar-EG" sz="2800" dirty="0" smtClean="0"/>
          </a:p>
          <a:p>
            <a:pPr algn="l">
              <a:buNone/>
            </a:pPr>
            <a:r>
              <a:rPr lang="en-US" dirty="0" smtClean="0"/>
              <a:t>   </a:t>
            </a:r>
            <a:endParaRPr lang="ar-EG"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a:p>
        </p:txBody>
      </p:sp>
      <p:sp>
        <p:nvSpPr>
          <p:cNvPr id="2" name="Title 1"/>
          <p:cNvSpPr>
            <a:spLocks noGrp="1"/>
          </p:cNvSpPr>
          <p:nvPr>
            <p:ph type="title"/>
          </p:nvPr>
        </p:nvSpPr>
        <p:spPr/>
        <p:txBody>
          <a:bodyPr/>
          <a:lstStyle/>
          <a:p>
            <a:endParaRPr lang="ar-EG"/>
          </a:p>
        </p:txBody>
      </p:sp>
      <p:pic>
        <p:nvPicPr>
          <p:cNvPr id="4" name="Picture 2" descr=" "/>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8686800" cy="7317432"/>
          </a:xfrm>
        </p:spPr>
        <p:txBody>
          <a:bodyPr>
            <a:normAutofit/>
          </a:bodyPr>
          <a:lstStyle/>
          <a:p>
            <a:pPr algn="l" rtl="0"/>
            <a:endParaRPr lang="en-US" sz="2800" dirty="0" smtClean="0">
              <a:solidFill>
                <a:srgbClr val="C00000"/>
              </a:solidFill>
            </a:endParaRPr>
          </a:p>
          <a:p>
            <a:pPr algn="l" rtl="0"/>
            <a:r>
              <a:rPr lang="en-US" sz="2800" dirty="0" smtClean="0">
                <a:solidFill>
                  <a:srgbClr val="C00000"/>
                </a:solidFill>
              </a:rPr>
              <a:t>Iodine requirements </a:t>
            </a:r>
            <a:r>
              <a:rPr lang="en-US" sz="2000" dirty="0" smtClean="0"/>
              <a:t>:</a:t>
            </a:r>
            <a:endParaRPr lang="en-US" sz="2800" dirty="0" smtClean="0"/>
          </a:p>
          <a:p>
            <a:pPr algn="just" rtl="0">
              <a:buNone/>
            </a:pPr>
            <a:r>
              <a:rPr lang="en-US" sz="2800" dirty="0" smtClean="0"/>
              <a:t>Iodine requirements are higher in pregnant than non pregnant women due to :</a:t>
            </a:r>
          </a:p>
          <a:p>
            <a:pPr algn="just" rtl="0">
              <a:buNone/>
            </a:pPr>
            <a:r>
              <a:rPr lang="en-US" sz="2800" dirty="0" smtClean="0"/>
              <a:t> </a:t>
            </a:r>
          </a:p>
          <a:p>
            <a:pPr algn="just" rtl="0">
              <a:buNone/>
            </a:pPr>
            <a:r>
              <a:rPr lang="en-US" sz="2800" dirty="0" smtClean="0"/>
              <a:t>-increase in maternal T4 production required to maintain maternal </a:t>
            </a:r>
            <a:r>
              <a:rPr lang="en-US" sz="2800" dirty="0" err="1" smtClean="0"/>
              <a:t>euthyroidism</a:t>
            </a:r>
            <a:r>
              <a:rPr lang="en-US" sz="2800" dirty="0" smtClean="0"/>
              <a:t> </a:t>
            </a:r>
          </a:p>
          <a:p>
            <a:pPr algn="just" rtl="0">
              <a:buNone/>
            </a:pPr>
            <a:r>
              <a:rPr lang="en-US" sz="2800" dirty="0" smtClean="0"/>
              <a:t> -increase renal iodine clearance  </a:t>
            </a:r>
          </a:p>
          <a:p>
            <a:pPr algn="just" rtl="0">
              <a:buNone/>
            </a:pPr>
            <a:endParaRPr lang="en-US" sz="2800" dirty="0" smtClean="0"/>
          </a:p>
          <a:p>
            <a:pPr algn="just" rtl="0">
              <a:buNone/>
            </a:pPr>
            <a:r>
              <a:rPr lang="en-US" sz="2800" dirty="0" smtClean="0"/>
              <a:t>All pregnant women should ingest approximately 250mcg iodine daily ,strategies may need to be varied based on country of origin </a:t>
            </a:r>
            <a:r>
              <a:rPr lang="en-US" sz="2800" dirty="0" smtClean="0">
                <a:solidFill>
                  <a:srgbClr val="FF0000"/>
                </a:solidFill>
              </a:rPr>
              <a:t>.(s-H) </a:t>
            </a:r>
          </a:p>
          <a:p>
            <a:pPr algn="just">
              <a:buNone/>
            </a:pPr>
            <a:r>
              <a:rPr lang="en-US" sz="1400" b="1" dirty="0" smtClean="0"/>
              <a:t>ATA Releases New Guidelines on Thyroid Disease in Pregnancy</a:t>
            </a:r>
            <a:endParaRPr lang="en-US" sz="1400" dirty="0" smtClean="0"/>
          </a:p>
          <a:p>
            <a:pPr algn="just">
              <a:buNone/>
            </a:pPr>
            <a:r>
              <a:rPr lang="en-US" sz="1400" dirty="0" smtClean="0"/>
              <a:t>Veronica </a:t>
            </a:r>
            <a:r>
              <a:rPr lang="en-US" sz="1400" dirty="0" err="1" smtClean="0"/>
              <a:t>Hackethal</a:t>
            </a:r>
            <a:r>
              <a:rPr lang="en-US" sz="1400" dirty="0" smtClean="0"/>
              <a:t>, MD</a:t>
            </a:r>
          </a:p>
          <a:p>
            <a:pPr algn="just">
              <a:buNone/>
            </a:pPr>
            <a:r>
              <a:rPr lang="en-US" sz="1400" dirty="0" smtClean="0"/>
              <a:t>January 12, 2017</a:t>
            </a:r>
          </a:p>
          <a:p>
            <a:pPr algn="l" rtl="0">
              <a:buNone/>
            </a:pPr>
            <a:endParaRPr lang="en-US" sz="2400" dirty="0" smtClean="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p:cNvSpPr>
            <a:spLocks noGrp="1" noChangeArrowheads="1"/>
          </p:cNvSpPr>
          <p:nvPr>
            <p:ph idx="1"/>
          </p:nvPr>
        </p:nvSpPr>
        <p:spPr>
          <a:xfrm>
            <a:off x="0" y="764704"/>
            <a:ext cx="9144000" cy="6093296"/>
          </a:xfrm>
        </p:spPr>
        <p:txBody>
          <a:bodyPr>
            <a:noAutofit/>
          </a:bodyPr>
          <a:lstStyle/>
          <a:p>
            <a:pPr algn="just" rtl="0" eaLnBrk="1" hangingPunct="1">
              <a:buNone/>
              <a:defRPr/>
            </a:pPr>
            <a:endParaRPr lang="en-US" sz="2800" dirty="0" smtClean="0"/>
          </a:p>
          <a:p>
            <a:pPr algn="just" rtl="0" eaLnBrk="1" hangingPunct="1">
              <a:buNone/>
              <a:defRPr/>
            </a:pPr>
            <a:r>
              <a:rPr lang="en-US" sz="2800" dirty="0" smtClean="0"/>
              <a:t>During the 10-12 week  of gestation ,fetal TSH appears and the fetal thyroid capable of concentrating iodine and synthesizing </a:t>
            </a:r>
            <a:r>
              <a:rPr lang="en-US" sz="2800" dirty="0" err="1" smtClean="0"/>
              <a:t>iodothyronines</a:t>
            </a:r>
            <a:r>
              <a:rPr lang="en-US" sz="2800" dirty="0" smtClean="0"/>
              <a:t> , however , little hormone synthesis occur until the 18-20 week , thereafter , fetal thyroid secretion increase gradually</a:t>
            </a:r>
          </a:p>
          <a:p>
            <a:pPr algn="l" rtl="0">
              <a:buNone/>
              <a:defRPr/>
            </a:pPr>
            <a:endParaRPr lang="en-US" sz="2000" dirty="0" smtClean="0"/>
          </a:p>
          <a:p>
            <a:pPr algn="just" rtl="0">
              <a:buNone/>
              <a:defRPr/>
            </a:pPr>
            <a:endParaRPr lang="en-US" sz="2800" dirty="0" smtClean="0"/>
          </a:p>
          <a:p>
            <a:pPr algn="just" rtl="0">
              <a:buNone/>
              <a:defRPr/>
            </a:pPr>
            <a:r>
              <a:rPr lang="en-US" sz="2800" dirty="0" smtClean="0"/>
              <a:t>Placental transfer of maternal T4,T3 is believed  to occur prior to fetal thyroid hormones synthesis and continue thereafter</a:t>
            </a:r>
          </a:p>
          <a:p>
            <a:pPr algn="just" rtl="0">
              <a:buNone/>
              <a:defRPr/>
            </a:pPr>
            <a:endParaRPr lang="en-US" sz="2000" dirty="0" smtClean="0"/>
          </a:p>
          <a:p>
            <a:pPr algn="l" rtl="0">
              <a:buNone/>
              <a:defRPr/>
            </a:pPr>
            <a:endParaRPr lang="en-US" sz="2000" dirty="0" smtClean="0"/>
          </a:p>
          <a:p>
            <a:pPr algn="l" rtl="0" eaLnBrk="1" hangingPunct="1">
              <a:buNone/>
              <a:defRPr/>
            </a:pPr>
            <a:endParaRPr lang="en-US" sz="1800" dirty="0" smtClean="0"/>
          </a:p>
        </p:txBody>
      </p:sp>
      <p:sp>
        <p:nvSpPr>
          <p:cNvPr id="156674" name="Rectangle 2"/>
          <p:cNvSpPr>
            <a:spLocks noGrp="1" noChangeArrowheads="1"/>
          </p:cNvSpPr>
          <p:nvPr>
            <p:ph type="title"/>
          </p:nvPr>
        </p:nvSpPr>
        <p:spPr>
          <a:xfrm>
            <a:off x="251520" y="0"/>
            <a:ext cx="8229600" cy="922114"/>
          </a:xfrm>
        </p:spPr>
        <p:txBody>
          <a:bodyPr>
            <a:normAutofit/>
          </a:bodyPr>
          <a:lstStyle/>
          <a:p>
            <a:pPr eaLnBrk="1" hangingPunct="1">
              <a:defRPr/>
            </a:pPr>
            <a:r>
              <a:rPr lang="en-US" sz="3600" dirty="0" smtClean="0"/>
              <a:t>Thyroid function in the fetus</a:t>
            </a:r>
            <a:r>
              <a:rPr lang="en-US" sz="3200" dirty="0" smtClean="0"/>
              <a:t> </a:t>
            </a:r>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7593</TotalTime>
  <Words>1596</Words>
  <Application>Microsoft Office PowerPoint</Application>
  <PresentationFormat>On-screen Show (4:3)</PresentationFormat>
  <Paragraphs>249</Paragraphs>
  <Slides>57</Slides>
  <Notes>3</Notes>
  <HiddenSlides>0</HiddenSlides>
  <MMClips>0</MMClips>
  <ScaleCrop>false</ScaleCrop>
  <HeadingPairs>
    <vt:vector size="6" baseType="variant">
      <vt:variant>
        <vt:lpstr>Theme</vt:lpstr>
      </vt:variant>
      <vt:variant>
        <vt:i4>1</vt:i4>
      </vt:variant>
      <vt:variant>
        <vt:lpstr>Slide Titles</vt:lpstr>
      </vt:variant>
      <vt:variant>
        <vt:i4>57</vt:i4>
      </vt:variant>
      <vt:variant>
        <vt:lpstr>Custom Shows</vt:lpstr>
      </vt:variant>
      <vt:variant>
        <vt:i4>1</vt:i4>
      </vt:variant>
    </vt:vector>
  </HeadingPairs>
  <TitlesOfParts>
    <vt:vector size="59" baseType="lpstr">
      <vt:lpstr>Concourse</vt:lpstr>
      <vt:lpstr>Hypothyroidism With Pregnancy</vt:lpstr>
      <vt:lpstr>Outline</vt:lpstr>
      <vt:lpstr>Physiologic adaptation during pregnancy</vt:lpstr>
      <vt:lpstr>Slide 4</vt:lpstr>
      <vt:lpstr>Slide 5</vt:lpstr>
      <vt:lpstr>Slide 6</vt:lpstr>
      <vt:lpstr>Slide 7</vt:lpstr>
      <vt:lpstr>Slide 8</vt:lpstr>
      <vt:lpstr>Thyroid function in the fetus </vt:lpstr>
      <vt:lpstr>Slide 10</vt:lpstr>
      <vt:lpstr>Thyroid function testing and pregnancy </vt:lpstr>
      <vt:lpstr>Slide 12</vt:lpstr>
      <vt:lpstr>Thyroid auto antibodies </vt:lpstr>
      <vt:lpstr>Slide 14</vt:lpstr>
      <vt:lpstr>Screening for thyroid dysfunction before or during pregnancy   </vt:lpstr>
      <vt:lpstr>Slide 16</vt:lpstr>
      <vt:lpstr>Slide 17</vt:lpstr>
      <vt:lpstr>Slide 18</vt:lpstr>
      <vt:lpstr>Hypothyroidism during pregnancy </vt:lpstr>
      <vt:lpstr>Hypothyroidism in pregnancy </vt:lpstr>
      <vt:lpstr>Diagnosis</vt:lpstr>
      <vt:lpstr>Pregnancy outcome </vt:lpstr>
      <vt:lpstr>Slide 23</vt:lpstr>
      <vt:lpstr>ATA GUIDELINES for clinical management of hypothyroidism during pregnancey  2017 </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Custom Show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Hypothyroidism With Pregnancy</dc:title>
  <dc:creator>AL BPSTAN</dc:creator>
  <cp:lastModifiedBy>AL BPSTAN</cp:lastModifiedBy>
  <cp:revision>31</cp:revision>
  <dcterms:created xsi:type="dcterms:W3CDTF">2018-07-09T22:51:05Z</dcterms:created>
  <dcterms:modified xsi:type="dcterms:W3CDTF">2018-07-16T18:44:06Z</dcterms:modified>
</cp:coreProperties>
</file>